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398" r:id="rId2"/>
    <p:sldId id="349" r:id="rId3"/>
    <p:sldId id="420" r:id="rId4"/>
    <p:sldId id="418" r:id="rId5"/>
    <p:sldId id="411" r:id="rId6"/>
    <p:sldId id="431" r:id="rId7"/>
    <p:sldId id="419" r:id="rId8"/>
    <p:sldId id="432" r:id="rId9"/>
    <p:sldId id="421" r:id="rId10"/>
    <p:sldId id="433" r:id="rId11"/>
    <p:sldId id="422" r:id="rId12"/>
    <p:sldId id="423" r:id="rId13"/>
    <p:sldId id="434" r:id="rId14"/>
    <p:sldId id="424" r:id="rId15"/>
    <p:sldId id="425" r:id="rId16"/>
    <p:sldId id="435" r:id="rId17"/>
    <p:sldId id="427" r:id="rId18"/>
    <p:sldId id="426" r:id="rId19"/>
    <p:sldId id="436" r:id="rId20"/>
    <p:sldId id="428" r:id="rId21"/>
    <p:sldId id="437" r:id="rId22"/>
    <p:sldId id="429" r:id="rId23"/>
    <p:sldId id="430" r:id="rId24"/>
    <p:sldId id="438" r:id="rId25"/>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35">
          <p15:clr>
            <a:srgbClr val="A4A3A4"/>
          </p15:clr>
        </p15:guide>
        <p15:guide id="2" pos="4513">
          <p15:clr>
            <a:srgbClr val="A4A3A4"/>
          </p15:clr>
        </p15:guide>
        <p15:guide id="3" pos="2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0000"/>
    <a:srgbClr val="FFE389"/>
    <a:srgbClr val="E75E22"/>
    <a:srgbClr val="FFEDAB"/>
    <a:srgbClr val="CD242B"/>
    <a:srgbClr val="DEB203"/>
    <a:srgbClr val="5FBA0F"/>
    <a:srgbClr val="FC922C"/>
    <a:srgbClr val="4F81BD"/>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064" autoAdjust="0"/>
  </p:normalViewPr>
  <p:slideViewPr>
    <p:cSldViewPr>
      <p:cViewPr varScale="1">
        <p:scale>
          <a:sx n="82" d="100"/>
          <a:sy n="82" d="100"/>
        </p:scale>
        <p:origin x="1474" y="58"/>
      </p:cViewPr>
      <p:guideLst>
        <p:guide orient="horz" pos="935"/>
        <p:guide pos="4513"/>
        <p:guide pos="24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32F2FF-E950-4B22-9A88-7B1E5055B9C3}" type="datetimeFigureOut">
              <a:rPr lang="zh-CN" altLang="en-US" smtClean="0"/>
              <a:t>2020/3/17</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F46F20-7861-4E56-87FF-6B60CC2B2FDB}" type="slidenum">
              <a:rPr lang="zh-CN" altLang="en-US" smtClean="0"/>
              <a:t>‹#›</a:t>
            </a:fld>
            <a:endParaRPr lang="zh-CN" altLang="en-US"/>
          </a:p>
        </p:txBody>
      </p:sp>
    </p:spTree>
    <p:extLst>
      <p:ext uri="{BB962C8B-B14F-4D97-AF65-F5344CB8AC3E}">
        <p14:creationId xmlns:p14="http://schemas.microsoft.com/office/powerpoint/2010/main" val="30378331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2</a:t>
            </a:fld>
            <a:endParaRPr lang="zh-CN" altLang="en-US"/>
          </a:p>
        </p:txBody>
      </p:sp>
    </p:spTree>
    <p:extLst>
      <p:ext uri="{BB962C8B-B14F-4D97-AF65-F5344CB8AC3E}">
        <p14:creationId xmlns:p14="http://schemas.microsoft.com/office/powerpoint/2010/main" val="521131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14</a:t>
            </a:fld>
            <a:endParaRPr lang="zh-CN" altLang="en-US"/>
          </a:p>
        </p:txBody>
      </p:sp>
    </p:spTree>
    <p:extLst>
      <p:ext uri="{BB962C8B-B14F-4D97-AF65-F5344CB8AC3E}">
        <p14:creationId xmlns:p14="http://schemas.microsoft.com/office/powerpoint/2010/main" val="12558958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15</a:t>
            </a:fld>
            <a:endParaRPr lang="zh-CN" altLang="en-US"/>
          </a:p>
        </p:txBody>
      </p:sp>
    </p:spTree>
    <p:extLst>
      <p:ext uri="{BB962C8B-B14F-4D97-AF65-F5344CB8AC3E}">
        <p14:creationId xmlns:p14="http://schemas.microsoft.com/office/powerpoint/2010/main" val="3554141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16</a:t>
            </a:fld>
            <a:endParaRPr lang="zh-CN" altLang="en-US"/>
          </a:p>
        </p:txBody>
      </p:sp>
    </p:spTree>
    <p:extLst>
      <p:ext uri="{BB962C8B-B14F-4D97-AF65-F5344CB8AC3E}">
        <p14:creationId xmlns:p14="http://schemas.microsoft.com/office/powerpoint/2010/main" val="4044191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17</a:t>
            </a:fld>
            <a:endParaRPr lang="zh-CN" altLang="en-US"/>
          </a:p>
        </p:txBody>
      </p:sp>
    </p:spTree>
    <p:extLst>
      <p:ext uri="{BB962C8B-B14F-4D97-AF65-F5344CB8AC3E}">
        <p14:creationId xmlns:p14="http://schemas.microsoft.com/office/powerpoint/2010/main" val="33405928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18</a:t>
            </a:fld>
            <a:endParaRPr lang="zh-CN" altLang="en-US"/>
          </a:p>
        </p:txBody>
      </p:sp>
    </p:spTree>
    <p:extLst>
      <p:ext uri="{BB962C8B-B14F-4D97-AF65-F5344CB8AC3E}">
        <p14:creationId xmlns:p14="http://schemas.microsoft.com/office/powerpoint/2010/main" val="21974194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19</a:t>
            </a:fld>
            <a:endParaRPr lang="zh-CN" altLang="en-US"/>
          </a:p>
        </p:txBody>
      </p:sp>
    </p:spTree>
    <p:extLst>
      <p:ext uri="{BB962C8B-B14F-4D97-AF65-F5344CB8AC3E}">
        <p14:creationId xmlns:p14="http://schemas.microsoft.com/office/powerpoint/2010/main" val="34162032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20</a:t>
            </a:fld>
            <a:endParaRPr lang="zh-CN" altLang="en-US"/>
          </a:p>
        </p:txBody>
      </p:sp>
    </p:spTree>
    <p:extLst>
      <p:ext uri="{BB962C8B-B14F-4D97-AF65-F5344CB8AC3E}">
        <p14:creationId xmlns:p14="http://schemas.microsoft.com/office/powerpoint/2010/main" val="41610852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21</a:t>
            </a:fld>
            <a:endParaRPr lang="zh-CN" altLang="en-US"/>
          </a:p>
        </p:txBody>
      </p:sp>
    </p:spTree>
    <p:extLst>
      <p:ext uri="{BB962C8B-B14F-4D97-AF65-F5344CB8AC3E}">
        <p14:creationId xmlns:p14="http://schemas.microsoft.com/office/powerpoint/2010/main" val="21619916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22</a:t>
            </a:fld>
            <a:endParaRPr lang="zh-CN" altLang="en-US"/>
          </a:p>
        </p:txBody>
      </p:sp>
    </p:spTree>
    <p:extLst>
      <p:ext uri="{BB962C8B-B14F-4D97-AF65-F5344CB8AC3E}">
        <p14:creationId xmlns:p14="http://schemas.microsoft.com/office/powerpoint/2010/main" val="32122009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23</a:t>
            </a:fld>
            <a:endParaRPr lang="zh-CN" altLang="en-US"/>
          </a:p>
        </p:txBody>
      </p:sp>
    </p:spTree>
    <p:extLst>
      <p:ext uri="{BB962C8B-B14F-4D97-AF65-F5344CB8AC3E}">
        <p14:creationId xmlns:p14="http://schemas.microsoft.com/office/powerpoint/2010/main" val="37314318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3</a:t>
            </a:fld>
            <a:endParaRPr lang="zh-CN" altLang="en-US"/>
          </a:p>
        </p:txBody>
      </p:sp>
    </p:spTree>
    <p:extLst>
      <p:ext uri="{BB962C8B-B14F-4D97-AF65-F5344CB8AC3E}">
        <p14:creationId xmlns:p14="http://schemas.microsoft.com/office/powerpoint/2010/main" val="29660725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24</a:t>
            </a:fld>
            <a:endParaRPr lang="zh-CN" altLang="en-US"/>
          </a:p>
        </p:txBody>
      </p:sp>
    </p:spTree>
    <p:extLst>
      <p:ext uri="{BB962C8B-B14F-4D97-AF65-F5344CB8AC3E}">
        <p14:creationId xmlns:p14="http://schemas.microsoft.com/office/powerpoint/2010/main" val="7500557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5</a:t>
            </a:fld>
            <a:endParaRPr lang="zh-CN" altLang="en-US"/>
          </a:p>
        </p:txBody>
      </p:sp>
    </p:spTree>
    <p:extLst>
      <p:ext uri="{BB962C8B-B14F-4D97-AF65-F5344CB8AC3E}">
        <p14:creationId xmlns:p14="http://schemas.microsoft.com/office/powerpoint/2010/main" val="19359717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6</a:t>
            </a:fld>
            <a:endParaRPr lang="zh-CN" altLang="en-US"/>
          </a:p>
        </p:txBody>
      </p:sp>
    </p:spTree>
    <p:extLst>
      <p:ext uri="{BB962C8B-B14F-4D97-AF65-F5344CB8AC3E}">
        <p14:creationId xmlns:p14="http://schemas.microsoft.com/office/powerpoint/2010/main" val="8609409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9</a:t>
            </a:fld>
            <a:endParaRPr lang="zh-CN" altLang="en-US"/>
          </a:p>
        </p:txBody>
      </p:sp>
    </p:spTree>
    <p:extLst>
      <p:ext uri="{BB962C8B-B14F-4D97-AF65-F5344CB8AC3E}">
        <p14:creationId xmlns:p14="http://schemas.microsoft.com/office/powerpoint/2010/main" val="2360235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10</a:t>
            </a:fld>
            <a:endParaRPr lang="zh-CN" altLang="en-US"/>
          </a:p>
        </p:txBody>
      </p:sp>
    </p:spTree>
    <p:extLst>
      <p:ext uri="{BB962C8B-B14F-4D97-AF65-F5344CB8AC3E}">
        <p14:creationId xmlns:p14="http://schemas.microsoft.com/office/powerpoint/2010/main" val="2329520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11</a:t>
            </a:fld>
            <a:endParaRPr lang="zh-CN" altLang="en-US"/>
          </a:p>
        </p:txBody>
      </p:sp>
    </p:spTree>
    <p:extLst>
      <p:ext uri="{BB962C8B-B14F-4D97-AF65-F5344CB8AC3E}">
        <p14:creationId xmlns:p14="http://schemas.microsoft.com/office/powerpoint/2010/main" val="8647704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12</a:t>
            </a:fld>
            <a:endParaRPr lang="zh-CN" altLang="en-US"/>
          </a:p>
        </p:txBody>
      </p:sp>
    </p:spTree>
    <p:extLst>
      <p:ext uri="{BB962C8B-B14F-4D97-AF65-F5344CB8AC3E}">
        <p14:creationId xmlns:p14="http://schemas.microsoft.com/office/powerpoint/2010/main" val="27559152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0F46F20-7861-4E56-87FF-6B60CC2B2FDB}" type="slidenum">
              <a:rPr lang="zh-CN" altLang="en-US" smtClean="0"/>
              <a:t>13</a:t>
            </a:fld>
            <a:endParaRPr lang="zh-CN" altLang="en-US"/>
          </a:p>
        </p:txBody>
      </p:sp>
    </p:spTree>
    <p:extLst>
      <p:ext uri="{BB962C8B-B14F-4D97-AF65-F5344CB8AC3E}">
        <p14:creationId xmlns:p14="http://schemas.microsoft.com/office/powerpoint/2010/main" val="15350618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矩形 7"/>
          <p:cNvSpPr/>
          <p:nvPr userDrawn="1"/>
        </p:nvSpPr>
        <p:spPr>
          <a:xfrm>
            <a:off x="1094345" y="2852936"/>
            <a:ext cx="1656184" cy="1656184"/>
          </a:xfrm>
          <a:prstGeom prst="rect">
            <a:avLst/>
          </a:prstGeom>
          <a:solidFill>
            <a:srgbClr val="CD24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 name="标题 1"/>
          <p:cNvSpPr>
            <a:spLocks noGrp="1"/>
          </p:cNvSpPr>
          <p:nvPr>
            <p:ph type="ctrTitle"/>
          </p:nvPr>
        </p:nvSpPr>
        <p:spPr>
          <a:xfrm>
            <a:off x="6361392" y="5160788"/>
            <a:ext cx="2082336" cy="893961"/>
          </a:xfrm>
          <a:prstGeom prst="rect">
            <a:avLst/>
          </a:prstGeom>
        </p:spPr>
        <p:txBody>
          <a:bodyPr>
            <a:noAutofit/>
          </a:bodyPr>
          <a:lstStyle>
            <a:lvl1pPr>
              <a:defRPr sz="3600" b="1">
                <a:latin typeface="黑体" panose="02010600030101010101" pitchFamily="2" charset="-122"/>
                <a:ea typeface="黑体" panose="02010600030101010101" pitchFamily="2" charset="-122"/>
              </a:defRPr>
            </a:lvl1pPr>
          </a:lstStyle>
          <a:p>
            <a:r>
              <a:rPr lang="zh-CN" altLang="en-US"/>
              <a:t>单击此处编辑母版标题样式</a:t>
            </a:r>
            <a:endParaRPr lang="zh-CN" altLang="en-US" dirty="0"/>
          </a:p>
        </p:txBody>
      </p:sp>
      <p:sp>
        <p:nvSpPr>
          <p:cNvPr id="3" name="副标题 2"/>
          <p:cNvSpPr>
            <a:spLocks noGrp="1"/>
          </p:cNvSpPr>
          <p:nvPr>
            <p:ph type="subTitle" idx="1"/>
          </p:nvPr>
        </p:nvSpPr>
        <p:spPr>
          <a:xfrm>
            <a:off x="6398404" y="5750834"/>
            <a:ext cx="2008312" cy="504056"/>
          </a:xfrm>
          <a:prstGeom prst="rect">
            <a:avLst/>
          </a:prstGeom>
        </p:spPr>
        <p:txBody>
          <a:bodyPr>
            <a:normAutofit/>
          </a:bodyPr>
          <a:lstStyle>
            <a:lvl1pPr marL="0" indent="0" algn="ctr">
              <a:buNone/>
              <a:defRPr sz="1200" b="1">
                <a:solidFill>
                  <a:schemeClr val="tx1">
                    <a:lumMod val="95000"/>
                    <a:lumOff val="5000"/>
                  </a:schemeClr>
                </a:solidFill>
                <a:latin typeface="微软雅黑" panose="020B0503020204020204" pitchFamily="34" charset="-122"/>
                <a:ea typeface="微软雅黑" panose="020B0503020204020204" pitchFamily="34" charset="-12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zh-CN" altLang="en-US" dirty="0"/>
          </a:p>
        </p:txBody>
      </p:sp>
      <p:sp>
        <p:nvSpPr>
          <p:cNvPr id="9" name="矩形 8"/>
          <p:cNvSpPr/>
          <p:nvPr userDrawn="1"/>
        </p:nvSpPr>
        <p:spPr>
          <a:xfrm>
            <a:off x="2901635" y="2852936"/>
            <a:ext cx="1656184" cy="1656184"/>
          </a:xfrm>
          <a:prstGeom prst="rect">
            <a:avLst/>
          </a:prstGeom>
          <a:solidFill>
            <a:srgbClr val="E75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userDrawn="1"/>
        </p:nvSpPr>
        <p:spPr>
          <a:xfrm>
            <a:off x="4708925" y="2852936"/>
            <a:ext cx="1656184" cy="1656184"/>
          </a:xfrm>
          <a:prstGeom prst="rect">
            <a:avLst/>
          </a:prstGeom>
          <a:solidFill>
            <a:srgbClr val="DEB2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userDrawn="1"/>
        </p:nvSpPr>
        <p:spPr>
          <a:xfrm>
            <a:off x="6516216" y="2852936"/>
            <a:ext cx="1656184" cy="1656184"/>
          </a:xfrm>
          <a:prstGeom prst="rect">
            <a:avLst/>
          </a:prstGeom>
          <a:solidFill>
            <a:srgbClr val="5FBA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3" name="图片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524427" y="3138183"/>
            <a:ext cx="796021" cy="789388"/>
          </a:xfrm>
          <a:prstGeom prst="rect">
            <a:avLst/>
          </a:prstGeom>
        </p:spPr>
      </p:pic>
      <p:pic>
        <p:nvPicPr>
          <p:cNvPr id="14" name="图片 13"/>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340433" y="3140967"/>
            <a:ext cx="799519" cy="792857"/>
          </a:xfrm>
          <a:prstGeom prst="rect">
            <a:avLst/>
          </a:prstGeom>
        </p:spPr>
      </p:pic>
      <p:pic>
        <p:nvPicPr>
          <p:cNvPr id="15" name="图片 14"/>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5100559" y="3128787"/>
            <a:ext cx="825857" cy="805037"/>
          </a:xfrm>
          <a:prstGeom prst="rect">
            <a:avLst/>
          </a:prstGeom>
        </p:spPr>
      </p:pic>
      <p:pic>
        <p:nvPicPr>
          <p:cNvPr id="16" name="图片 15"/>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6932342" y="3167897"/>
            <a:ext cx="751520" cy="738995"/>
          </a:xfrm>
          <a:prstGeom prst="rect">
            <a:avLst/>
          </a:prstGeom>
        </p:spPr>
      </p:pic>
      <p:sp>
        <p:nvSpPr>
          <p:cNvPr id="17" name="TextBox 16"/>
          <p:cNvSpPr txBox="1"/>
          <p:nvPr userDrawn="1"/>
        </p:nvSpPr>
        <p:spPr>
          <a:xfrm>
            <a:off x="1291495" y="3945739"/>
            <a:ext cx="1261884" cy="523220"/>
          </a:xfrm>
          <a:prstGeom prst="rect">
            <a:avLst/>
          </a:prstGeom>
          <a:noFill/>
        </p:spPr>
        <p:txBody>
          <a:bodyPr wrap="none" rtlCol="0">
            <a:spAutoFit/>
          </a:bodyPr>
          <a:lstStyle/>
          <a:p>
            <a:r>
              <a:rPr lang="zh-CN" altLang="en-US" sz="1400" dirty="0">
                <a:solidFill>
                  <a:schemeClr val="bg1"/>
                </a:solidFill>
                <a:latin typeface="微软雅黑" panose="020B0503020204020204" pitchFamily="34" charset="-122"/>
                <a:ea typeface="微软雅黑" panose="020B0503020204020204" pitchFamily="34" charset="-122"/>
              </a:rPr>
              <a:t>课堂教学流程</a:t>
            </a:r>
          </a:p>
          <a:p>
            <a:r>
              <a:rPr lang="zh-CN" altLang="en-US" sz="1400" dirty="0">
                <a:solidFill>
                  <a:schemeClr val="bg1"/>
                </a:solidFill>
                <a:latin typeface="微软雅黑" panose="020B0503020204020204" pitchFamily="34" charset="-122"/>
                <a:ea typeface="微软雅黑" panose="020B0503020204020204" pitchFamily="34" charset="-122"/>
              </a:rPr>
              <a:t>完美展示</a:t>
            </a:r>
          </a:p>
        </p:txBody>
      </p:sp>
      <p:sp>
        <p:nvSpPr>
          <p:cNvPr id="18" name="TextBox 17"/>
          <p:cNvSpPr txBox="1"/>
          <p:nvPr userDrawn="1"/>
        </p:nvSpPr>
        <p:spPr>
          <a:xfrm>
            <a:off x="3098785" y="3945739"/>
            <a:ext cx="1261884" cy="523220"/>
          </a:xfrm>
          <a:prstGeom prst="rect">
            <a:avLst/>
          </a:prstGeom>
          <a:noFill/>
        </p:spPr>
        <p:txBody>
          <a:bodyPr wrap="none" rtlCol="0">
            <a:spAutoFit/>
          </a:bodyPr>
          <a:lstStyle/>
          <a:p>
            <a:r>
              <a:rPr lang="zh-CN" altLang="en-US" sz="1400" dirty="0">
                <a:solidFill>
                  <a:schemeClr val="bg1"/>
                </a:solidFill>
                <a:latin typeface="微软雅黑" panose="020B0503020204020204" pitchFamily="34" charset="-122"/>
                <a:ea typeface="微软雅黑" panose="020B0503020204020204" pitchFamily="34" charset="-122"/>
              </a:rPr>
              <a:t>全书优质试题</a:t>
            </a:r>
          </a:p>
          <a:p>
            <a:r>
              <a:rPr lang="zh-CN" altLang="en-US" sz="1400" dirty="0">
                <a:solidFill>
                  <a:schemeClr val="bg1"/>
                </a:solidFill>
                <a:latin typeface="微软雅黑" panose="020B0503020204020204" pitchFamily="34" charset="-122"/>
                <a:ea typeface="微软雅黑" panose="020B0503020204020204" pitchFamily="34" charset="-122"/>
              </a:rPr>
              <a:t>随意编辑 </a:t>
            </a:r>
          </a:p>
        </p:txBody>
      </p:sp>
      <p:sp>
        <p:nvSpPr>
          <p:cNvPr id="19" name="TextBox 18"/>
          <p:cNvSpPr txBox="1"/>
          <p:nvPr userDrawn="1"/>
        </p:nvSpPr>
        <p:spPr>
          <a:xfrm>
            <a:off x="4906075" y="3945739"/>
            <a:ext cx="1261884" cy="523220"/>
          </a:xfrm>
          <a:prstGeom prst="rect">
            <a:avLst/>
          </a:prstGeom>
          <a:noFill/>
        </p:spPr>
        <p:txBody>
          <a:bodyPr wrap="none" rtlCol="0">
            <a:spAutoFit/>
          </a:bodyPr>
          <a:lstStyle/>
          <a:p>
            <a:r>
              <a:rPr lang="zh-CN" altLang="en-US" sz="1400" dirty="0">
                <a:solidFill>
                  <a:schemeClr val="bg1"/>
                </a:solidFill>
                <a:latin typeface="微软雅黑" panose="020B0503020204020204" pitchFamily="34" charset="-122"/>
                <a:ea typeface="微软雅黑" panose="020B0503020204020204" pitchFamily="34" charset="-122"/>
              </a:rPr>
              <a:t>独家研发</a:t>
            </a:r>
          </a:p>
          <a:p>
            <a:r>
              <a:rPr lang="zh-CN" altLang="en-US" sz="1400" dirty="0">
                <a:solidFill>
                  <a:schemeClr val="bg1"/>
                </a:solidFill>
                <a:latin typeface="微软雅黑" panose="020B0503020204020204" pitchFamily="34" charset="-122"/>
                <a:ea typeface="微软雅黑" panose="020B0503020204020204" pitchFamily="34" charset="-122"/>
              </a:rPr>
              <a:t>错题组卷系统</a:t>
            </a:r>
          </a:p>
        </p:txBody>
      </p:sp>
      <p:sp>
        <p:nvSpPr>
          <p:cNvPr id="20" name="TextBox 19"/>
          <p:cNvSpPr txBox="1"/>
          <p:nvPr userDrawn="1"/>
        </p:nvSpPr>
        <p:spPr>
          <a:xfrm>
            <a:off x="6892903" y="3945739"/>
            <a:ext cx="902811" cy="523220"/>
          </a:xfrm>
          <a:prstGeom prst="rect">
            <a:avLst/>
          </a:prstGeom>
          <a:noFill/>
        </p:spPr>
        <p:txBody>
          <a:bodyPr wrap="none" rtlCol="0">
            <a:spAutoFit/>
          </a:bodyPr>
          <a:lstStyle/>
          <a:p>
            <a:r>
              <a:rPr lang="zh-CN" altLang="en-US" sz="1400" dirty="0">
                <a:solidFill>
                  <a:schemeClr val="bg1"/>
                </a:solidFill>
                <a:latin typeface="微软雅黑" panose="020B0503020204020204" pitchFamily="34" charset="-122"/>
                <a:ea typeface="微软雅黑" panose="020B0503020204020204" pitchFamily="34" charset="-122"/>
              </a:rPr>
              <a:t>志鸿优化</a:t>
            </a:r>
          </a:p>
          <a:p>
            <a:r>
              <a:rPr lang="zh-CN" altLang="en-US" sz="1400" dirty="0">
                <a:solidFill>
                  <a:schemeClr val="bg1"/>
                </a:solidFill>
                <a:latin typeface="微软雅黑" panose="020B0503020204020204" pitchFamily="34" charset="-122"/>
                <a:ea typeface="微软雅黑" panose="020B0503020204020204" pitchFamily="34" charset="-122"/>
              </a:rPr>
              <a:t>永远更新</a:t>
            </a:r>
          </a:p>
        </p:txBody>
      </p:sp>
      <p:sp>
        <p:nvSpPr>
          <p:cNvPr id="23" name="矩形 22"/>
          <p:cNvSpPr/>
          <p:nvPr userDrawn="1"/>
        </p:nvSpPr>
        <p:spPr>
          <a:xfrm>
            <a:off x="0" y="-27384"/>
            <a:ext cx="9143999" cy="72000"/>
          </a:xfrm>
          <a:prstGeom prst="rect">
            <a:avLst/>
          </a:prstGeom>
          <a:solidFill>
            <a:srgbClr val="CD24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矩形 23"/>
          <p:cNvSpPr/>
          <p:nvPr userDrawn="1"/>
        </p:nvSpPr>
        <p:spPr>
          <a:xfrm>
            <a:off x="0" y="6731788"/>
            <a:ext cx="9144000" cy="126212"/>
          </a:xfrm>
          <a:prstGeom prst="rect">
            <a:avLst/>
          </a:prstGeom>
          <a:solidFill>
            <a:srgbClr val="CD24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TextBox 26"/>
          <p:cNvSpPr txBox="1"/>
          <p:nvPr userDrawn="1"/>
        </p:nvSpPr>
        <p:spPr>
          <a:xfrm>
            <a:off x="1658382" y="1823052"/>
            <a:ext cx="5827236" cy="707886"/>
          </a:xfrm>
          <a:prstGeom prst="rect">
            <a:avLst/>
          </a:prstGeom>
          <a:noFill/>
        </p:spPr>
        <p:txBody>
          <a:bodyPr wrap="none" rtlCol="0">
            <a:spAutoFit/>
          </a:bodyPr>
          <a:lstStyle/>
          <a:p>
            <a:r>
              <a:rPr lang="zh-CN" altLang="en-US" sz="4000" dirty="0">
                <a:latin typeface="黑体" panose="02010600030101010101" pitchFamily="2" charset="-122"/>
                <a:ea typeface="黑体" panose="02010600030101010101" pitchFamily="2" charset="-122"/>
              </a:rPr>
              <a:t>高中总复习用书课件光盘</a:t>
            </a:r>
          </a:p>
        </p:txBody>
      </p:sp>
      <p:pic>
        <p:nvPicPr>
          <p:cNvPr id="4" name="图片 3"/>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5678881" y="5229200"/>
            <a:ext cx="2421511" cy="1021575"/>
          </a:xfrm>
          <a:prstGeom prst="rect">
            <a:avLst/>
          </a:prstGeom>
        </p:spPr>
      </p:pic>
    </p:spTree>
    <p:extLst>
      <p:ext uri="{BB962C8B-B14F-4D97-AF65-F5344CB8AC3E}">
        <p14:creationId xmlns:p14="http://schemas.microsoft.com/office/powerpoint/2010/main" val="1321805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dissolve">
                                      <p:cBhvr>
                                        <p:cTn id="7" dur="500"/>
                                        <p:tgtEl>
                                          <p:spTgt spid="27"/>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dissolve">
                                      <p:cBhvr>
                                        <p:cTn id="11" dur="500"/>
                                        <p:tgtEl>
                                          <p:spTgt spid="8"/>
                                        </p:tgtEl>
                                      </p:cBhvr>
                                    </p:animEffect>
                                  </p:childTnLst>
                                </p:cTn>
                              </p:par>
                              <p:par>
                                <p:cTn id="12" presetID="9" presetClass="entr" presetSubtype="0" fill="hold" grpId="0" nodeType="with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dissolve">
                                      <p:cBhvr>
                                        <p:cTn id="14" dur="500"/>
                                        <p:tgtEl>
                                          <p:spTgt spid="9"/>
                                        </p:tgtEl>
                                      </p:cBhvr>
                                    </p:animEffect>
                                  </p:childTnLst>
                                </p:cTn>
                              </p:par>
                              <p:par>
                                <p:cTn id="15" presetID="9"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dissolve">
                                      <p:cBhvr>
                                        <p:cTn id="17" dur="500"/>
                                        <p:tgtEl>
                                          <p:spTgt spid="10"/>
                                        </p:tgtEl>
                                      </p:cBhvr>
                                    </p:animEffect>
                                  </p:childTnLst>
                                </p:cTn>
                              </p:par>
                              <p:par>
                                <p:cTn id="18" presetID="9" presetClass="entr" presetSubtype="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dissolve">
                                      <p:cBhvr>
                                        <p:cTn id="20" dur="500"/>
                                        <p:tgtEl>
                                          <p:spTgt spid="11"/>
                                        </p:tgtEl>
                                      </p:cBhvr>
                                    </p:animEffect>
                                  </p:childTnLst>
                                </p:cTn>
                              </p:par>
                              <p:par>
                                <p:cTn id="21" presetID="9" presetClass="entr" presetSubtype="0" fill="hold"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dissolve">
                                      <p:cBhvr>
                                        <p:cTn id="23" dur="500"/>
                                        <p:tgtEl>
                                          <p:spTgt spid="13"/>
                                        </p:tgtEl>
                                      </p:cBhvr>
                                    </p:animEffect>
                                  </p:childTnLst>
                                </p:cTn>
                              </p:par>
                              <p:par>
                                <p:cTn id="24" presetID="9" presetClass="entr" presetSubtype="0" fill="hold"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dissolve">
                                      <p:cBhvr>
                                        <p:cTn id="26" dur="500"/>
                                        <p:tgtEl>
                                          <p:spTgt spid="14"/>
                                        </p:tgtEl>
                                      </p:cBhvr>
                                    </p:animEffect>
                                  </p:childTnLst>
                                </p:cTn>
                              </p:par>
                              <p:par>
                                <p:cTn id="27" presetID="9" presetClass="entr" presetSubtype="0" fill="hold" nodeType="with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dissolve">
                                      <p:cBhvr>
                                        <p:cTn id="29" dur="500"/>
                                        <p:tgtEl>
                                          <p:spTgt spid="15"/>
                                        </p:tgtEl>
                                      </p:cBhvr>
                                    </p:animEffect>
                                  </p:childTnLst>
                                </p:cTn>
                              </p:par>
                              <p:par>
                                <p:cTn id="30" presetID="9" presetClass="entr" presetSubtype="0" fill="hold" nodeType="with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dissolve">
                                      <p:cBhvr>
                                        <p:cTn id="32" dur="500"/>
                                        <p:tgtEl>
                                          <p:spTgt spid="16"/>
                                        </p:tgtEl>
                                      </p:cBhvr>
                                    </p:animEffect>
                                  </p:childTnLst>
                                </p:cTn>
                              </p:par>
                              <p:par>
                                <p:cTn id="33" presetID="9" presetClass="entr" presetSubtype="0"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dissolve">
                                      <p:cBhvr>
                                        <p:cTn id="35" dur="500"/>
                                        <p:tgtEl>
                                          <p:spTgt spid="17"/>
                                        </p:tgtEl>
                                      </p:cBhvr>
                                    </p:animEffect>
                                  </p:childTnLst>
                                </p:cTn>
                              </p:par>
                              <p:par>
                                <p:cTn id="36" presetID="9" presetClass="entr" presetSubtype="0" fill="hold" grpId="0" nodeType="with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dissolve">
                                      <p:cBhvr>
                                        <p:cTn id="38" dur="500"/>
                                        <p:tgtEl>
                                          <p:spTgt spid="18"/>
                                        </p:tgtEl>
                                      </p:cBhvr>
                                    </p:animEffect>
                                  </p:childTnLst>
                                </p:cTn>
                              </p:par>
                              <p:par>
                                <p:cTn id="39" presetID="9" presetClass="entr" presetSubtype="0" fill="hold" grpId="0" nodeType="with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dissolve">
                                      <p:cBhvr>
                                        <p:cTn id="41" dur="500"/>
                                        <p:tgtEl>
                                          <p:spTgt spid="19"/>
                                        </p:tgtEl>
                                      </p:cBhvr>
                                    </p:animEffect>
                                  </p:childTnLst>
                                </p:cTn>
                              </p:par>
                              <p:par>
                                <p:cTn id="42" presetID="9" presetClass="entr" presetSubtype="0" fill="hold" grpId="0" nodeType="withEffect">
                                  <p:stCondLst>
                                    <p:cond delay="0"/>
                                  </p:stCondLst>
                                  <p:childTnLst>
                                    <p:set>
                                      <p:cBhvr>
                                        <p:cTn id="43" dur="1" fill="hold">
                                          <p:stCondLst>
                                            <p:cond delay="0"/>
                                          </p:stCondLst>
                                        </p:cTn>
                                        <p:tgtEl>
                                          <p:spTgt spid="20"/>
                                        </p:tgtEl>
                                        <p:attrNameLst>
                                          <p:attrName>style.visibility</p:attrName>
                                        </p:attrNameLst>
                                      </p:cBhvr>
                                      <p:to>
                                        <p:strVal val="visible"/>
                                      </p:to>
                                    </p:set>
                                    <p:animEffect transition="in" filter="dissolve">
                                      <p:cBhvr>
                                        <p:cTn id="44" dur="500"/>
                                        <p:tgtEl>
                                          <p:spTgt spid="20"/>
                                        </p:tgtEl>
                                      </p:cBhvr>
                                    </p:animEffect>
                                  </p:childTnLst>
                                </p:cTn>
                              </p:par>
                            </p:childTnLst>
                          </p:cTn>
                        </p:par>
                        <p:par>
                          <p:cTn id="45" fill="hold">
                            <p:stCondLst>
                              <p:cond delay="1000"/>
                            </p:stCondLst>
                            <p:childTnLst>
                              <p:par>
                                <p:cTn id="46" presetID="10" presetClass="entr" presetSubtype="0" fill="hold" nodeType="afterEffect">
                                  <p:stCondLst>
                                    <p:cond delay="0"/>
                                  </p:stCondLst>
                                  <p:childTnLst>
                                    <p:set>
                                      <p:cBhvr>
                                        <p:cTn id="47" dur="1" fill="hold">
                                          <p:stCondLst>
                                            <p:cond delay="0"/>
                                          </p:stCondLst>
                                        </p:cTn>
                                        <p:tgtEl>
                                          <p:spTgt spid="4"/>
                                        </p:tgtEl>
                                        <p:attrNameLst>
                                          <p:attrName>style.visibility</p:attrName>
                                        </p:attrNameLst>
                                      </p:cBhvr>
                                      <p:to>
                                        <p:strVal val="visible"/>
                                      </p:to>
                                    </p:set>
                                    <p:animEffect transition="in" filter="fade">
                                      <p:cBhvr>
                                        <p:cTn id="48" dur="250"/>
                                        <p:tgtEl>
                                          <p:spTgt spid="4"/>
                                        </p:tgtEl>
                                      </p:cBhvr>
                                    </p:animEffect>
                                  </p:childTnLst>
                                </p:cTn>
                              </p:par>
                            </p:childTnLst>
                          </p:cTn>
                        </p:par>
                        <p:par>
                          <p:cTn id="49" fill="hold">
                            <p:stCondLst>
                              <p:cond delay="1250"/>
                            </p:stCondLst>
                            <p:childTnLst>
                              <p:par>
                                <p:cTn id="50" presetID="10" presetClass="entr" presetSubtype="0" fill="hold" grpId="0" nodeType="afterEffect">
                                  <p:stCondLst>
                                    <p:cond delay="0"/>
                                  </p:stCondLst>
                                  <p:childTnLst>
                                    <p:set>
                                      <p:cBhvr>
                                        <p:cTn id="51" dur="1" fill="hold">
                                          <p:stCondLst>
                                            <p:cond delay="0"/>
                                          </p:stCondLst>
                                        </p:cTn>
                                        <p:tgtEl>
                                          <p:spTgt spid="2"/>
                                        </p:tgtEl>
                                        <p:attrNameLst>
                                          <p:attrName>style.visibility</p:attrName>
                                        </p:attrNameLst>
                                      </p:cBhvr>
                                      <p:to>
                                        <p:strVal val="visible"/>
                                      </p:to>
                                    </p:set>
                                    <p:animEffect transition="in" filter="fade">
                                      <p:cBhvr>
                                        <p:cTn id="52" dur="250"/>
                                        <p:tgtEl>
                                          <p:spTgt spid="2"/>
                                        </p:tgtEl>
                                      </p:cBhvr>
                                    </p:animEffect>
                                  </p:childTnLst>
                                </p:cTn>
                              </p:par>
                            </p:childTnLst>
                          </p:cTn>
                        </p:par>
                        <p:par>
                          <p:cTn id="53" fill="hold">
                            <p:stCondLst>
                              <p:cond delay="1500"/>
                            </p:stCondLst>
                            <p:childTnLst>
                              <p:par>
                                <p:cTn id="54" presetID="10" presetClass="entr" presetSubtype="0" fill="hold" grpId="0" nodeType="afterEffect">
                                  <p:stCondLst>
                                    <p:cond delay="0"/>
                                  </p:stCondLst>
                                  <p:childTnLst>
                                    <p:set>
                                      <p:cBhvr>
                                        <p:cTn id="55" dur="1" fill="hold">
                                          <p:stCondLst>
                                            <p:cond delay="0"/>
                                          </p:stCondLst>
                                        </p:cTn>
                                        <p:tgtEl>
                                          <p:spTgt spid="3">
                                            <p:txEl>
                                              <p:pRg st="0" end="0"/>
                                            </p:txEl>
                                          </p:spTgt>
                                        </p:tgtEl>
                                        <p:attrNameLst>
                                          <p:attrName>style.visibility</p:attrName>
                                        </p:attrNameLst>
                                      </p:cBhvr>
                                      <p:to>
                                        <p:strVal val="visible"/>
                                      </p:to>
                                    </p:set>
                                    <p:animEffect transition="in" filter="fade">
                                      <p:cBhvr>
                                        <p:cTn id="56" dur="25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 grpId="0"/>
      <p:bldP spid="3" grpId="0" build="p">
        <p:tmplLst>
          <p:tmpl lvl="1">
            <p:tnLst>
              <p:par>
                <p:cTn presetID="10" presetClass="entr" presetSubtype="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250"/>
                        <p:tgtEl>
                          <p:spTgt spid="3"/>
                        </p:tgtEl>
                      </p:cBhvr>
                    </p:animEffect>
                  </p:childTnLst>
                </p:cTn>
              </p:par>
            </p:tnLst>
          </p:tmpl>
        </p:tmplLst>
      </p:bldP>
      <p:bldP spid="9" grpId="0" animBg="1"/>
      <p:bldP spid="10" grpId="0" animBg="1"/>
      <p:bldP spid="11" grpId="0" animBg="1"/>
      <p:bldP spid="17" grpId="0"/>
      <p:bldP spid="18" grpId="0"/>
      <p:bldP spid="19" grpId="0"/>
      <p:bldP spid="20" grpId="0"/>
      <p:bldP spid="27"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典题试做">
    <p:spTree>
      <p:nvGrpSpPr>
        <p:cNvPr id="1" name=""/>
        <p:cNvGrpSpPr/>
        <p:nvPr/>
      </p:nvGrpSpPr>
      <p:grpSpPr>
        <a:xfrm>
          <a:off x="0" y="0"/>
          <a:ext cx="0" cy="0"/>
          <a:chOff x="0" y="0"/>
          <a:chExt cx="0" cy="0"/>
        </a:xfrm>
      </p:grpSpPr>
      <p:sp>
        <p:nvSpPr>
          <p:cNvPr id="10" name="同侧圆角矩形 9"/>
          <p:cNvSpPr/>
          <p:nvPr userDrawn="1"/>
        </p:nvSpPr>
        <p:spPr>
          <a:xfrm>
            <a:off x="5685114" y="538157"/>
            <a:ext cx="1911221" cy="370871"/>
          </a:xfrm>
          <a:prstGeom prst="round2SameRect">
            <a:avLst/>
          </a:prstGeom>
          <a:gradFill flip="none" rotWithShape="1">
            <a:gsLst>
              <a:gs pos="0">
                <a:srgbClr val="FFD85D"/>
              </a:gs>
              <a:gs pos="100000">
                <a:srgbClr val="FFEDAB"/>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a:solidFill>
                  <a:srgbClr val="C00000"/>
                </a:solidFill>
                <a:latin typeface="微软雅黑" panose="020B0503020204020204" pitchFamily="34" charset="-122"/>
                <a:ea typeface="微软雅黑" panose="020B0503020204020204" pitchFamily="34" charset="-122"/>
              </a:rPr>
              <a:t>核心素养专项提升</a:t>
            </a:r>
            <a:endParaRPr lang="zh-CN" altLang="en-US" sz="1400" dirty="0">
              <a:solidFill>
                <a:srgbClr val="C00000"/>
              </a:solidFill>
              <a:latin typeface="微软雅黑" panose="020B0503020204020204" pitchFamily="34" charset="-122"/>
              <a:ea typeface="微软雅黑" panose="020B0503020204020204" pitchFamily="34" charset="-122"/>
            </a:endParaRPr>
          </a:p>
        </p:txBody>
      </p:sp>
      <p:cxnSp>
        <p:nvCxnSpPr>
          <p:cNvPr id="11" name="直接连接符 10"/>
          <p:cNvCxnSpPr/>
          <p:nvPr userDrawn="1"/>
        </p:nvCxnSpPr>
        <p:spPr>
          <a:xfrm>
            <a:off x="5893508" y="874706"/>
            <a:ext cx="1466346" cy="0"/>
          </a:xfrm>
          <a:prstGeom prst="line">
            <a:avLst/>
          </a:prstGeom>
          <a:ln w="19050">
            <a:solidFill>
              <a:srgbClr val="FF8534"/>
            </a:solidFill>
          </a:ln>
        </p:spPr>
        <p:style>
          <a:lnRef idx="1">
            <a:schemeClr val="accent1"/>
          </a:lnRef>
          <a:fillRef idx="0">
            <a:schemeClr val="accent1"/>
          </a:fillRef>
          <a:effectRef idx="0">
            <a:schemeClr val="accent1"/>
          </a:effectRef>
          <a:fontRef idx="minor">
            <a:schemeClr val="tx1"/>
          </a:fontRef>
        </p:style>
      </p:cxnSp>
      <p:sp>
        <p:nvSpPr>
          <p:cNvPr id="6" name="灯片编号占位符 3"/>
          <p:cNvSpPr>
            <a:spLocks noGrp="1"/>
          </p:cNvSpPr>
          <p:nvPr>
            <p:ph type="sldNum" sz="quarter" idx="4"/>
          </p:nvPr>
        </p:nvSpPr>
        <p:spPr>
          <a:xfrm>
            <a:off x="8172400" y="507713"/>
            <a:ext cx="971599" cy="365125"/>
          </a:xfrm>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a:t>
            </a:fld>
            <a:r>
              <a:rPr lang="en-US" altLang="zh-CN" dirty="0"/>
              <a:t>-</a:t>
            </a:r>
            <a:endParaRPr lang="zh-CN" altLang="en-US" dirty="0"/>
          </a:p>
        </p:txBody>
      </p:sp>
    </p:spTree>
    <p:extLst>
      <p:ext uri="{BB962C8B-B14F-4D97-AF65-F5344CB8AC3E}">
        <p14:creationId xmlns:p14="http://schemas.microsoft.com/office/powerpoint/2010/main" val="1999759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创新模拟">
    <p:spTree>
      <p:nvGrpSpPr>
        <p:cNvPr id="1" name=""/>
        <p:cNvGrpSpPr/>
        <p:nvPr/>
      </p:nvGrpSpPr>
      <p:grpSpPr>
        <a:xfrm>
          <a:off x="0" y="0"/>
          <a:ext cx="0" cy="0"/>
          <a:chOff x="0" y="0"/>
          <a:chExt cx="0" cy="0"/>
        </a:xfrm>
      </p:grpSpPr>
      <p:sp>
        <p:nvSpPr>
          <p:cNvPr id="6" name="灯片编号占位符 3"/>
          <p:cNvSpPr>
            <a:spLocks noGrp="1"/>
          </p:cNvSpPr>
          <p:nvPr>
            <p:ph type="sldNum" sz="quarter" idx="4"/>
          </p:nvPr>
        </p:nvSpPr>
        <p:spPr>
          <a:xfrm>
            <a:off x="8172400" y="507713"/>
            <a:ext cx="971599" cy="365125"/>
          </a:xfrm>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a:t>
            </a:fld>
            <a:r>
              <a:rPr lang="en-US" altLang="zh-CN" dirty="0"/>
              <a:t>-</a:t>
            </a:r>
            <a:endParaRPr lang="zh-CN" altLang="en-US" dirty="0"/>
          </a:p>
        </p:txBody>
      </p:sp>
      <p:sp>
        <p:nvSpPr>
          <p:cNvPr id="3" name="同侧圆角矩形 2"/>
          <p:cNvSpPr/>
          <p:nvPr userDrawn="1"/>
        </p:nvSpPr>
        <p:spPr>
          <a:xfrm>
            <a:off x="6884816" y="538157"/>
            <a:ext cx="1143568" cy="370871"/>
          </a:xfrm>
          <a:prstGeom prst="round2SameRect">
            <a:avLst/>
          </a:prstGeom>
          <a:gradFill flip="none" rotWithShape="1">
            <a:gsLst>
              <a:gs pos="0">
                <a:srgbClr val="FFD85D"/>
              </a:gs>
              <a:gs pos="100000">
                <a:srgbClr val="FFEDAB"/>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a:solidFill>
                  <a:srgbClr val="C00000"/>
                </a:solidFill>
                <a:latin typeface="微软雅黑" panose="020B0503020204020204" pitchFamily="34" charset="-122"/>
                <a:ea typeface="微软雅黑" panose="020B0503020204020204" pitchFamily="34" charset="-122"/>
              </a:rPr>
              <a:t>高考模拟</a:t>
            </a:r>
            <a:endParaRPr lang="zh-CN" altLang="en-US" sz="1400" dirty="0">
              <a:solidFill>
                <a:srgbClr val="C00000"/>
              </a:solidFill>
              <a:latin typeface="微软雅黑" panose="020B0503020204020204" pitchFamily="34" charset="-122"/>
              <a:ea typeface="微软雅黑" panose="020B0503020204020204" pitchFamily="34" charset="-122"/>
            </a:endParaRPr>
          </a:p>
        </p:txBody>
      </p:sp>
      <p:cxnSp>
        <p:nvCxnSpPr>
          <p:cNvPr id="4" name="直接连接符 3"/>
          <p:cNvCxnSpPr/>
          <p:nvPr userDrawn="1"/>
        </p:nvCxnSpPr>
        <p:spPr>
          <a:xfrm>
            <a:off x="7021456" y="874706"/>
            <a:ext cx="910485" cy="0"/>
          </a:xfrm>
          <a:prstGeom prst="line">
            <a:avLst/>
          </a:prstGeom>
          <a:ln w="19050">
            <a:solidFill>
              <a:srgbClr val="FF853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89938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10" name="灯片编号占位符 3"/>
          <p:cNvSpPr txBox="1">
            <a:spLocks/>
          </p:cNvSpPr>
          <p:nvPr userDrawn="1"/>
        </p:nvSpPr>
        <p:spPr>
          <a:xfrm>
            <a:off x="8172400" y="507713"/>
            <a:ext cx="971599" cy="365125"/>
          </a:xfrm>
          <a:prstGeom prst="rect">
            <a:avLst/>
          </a:prstGeom>
        </p:spPr>
        <p:txBody>
          <a:bodyPr/>
          <a:lstStyle>
            <a:defPPr>
              <a:defRPr lang="zh-CN"/>
            </a:defPPr>
            <a:lvl1pPr marL="0" algn="l" defTabSz="914400" rtl="0" eaLnBrk="1" latinLnBrk="0" hangingPunct="1">
              <a:defRPr sz="1800" kern="1200">
                <a:solidFill>
                  <a:schemeClr val="bg1"/>
                </a:solidFill>
                <a:latin typeface="+mj-ea"/>
                <a:ea typeface="+mj-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a:t>-</a:t>
            </a:r>
            <a:fld id="{4BF17FCF-D4DA-449D-A468-DDB7E43619E6}" type="slidenum">
              <a:rPr lang="zh-CN" altLang="en-US" smtClean="0"/>
              <a:pPr algn="ctr"/>
              <a:t>‹#›</a:t>
            </a:fld>
            <a:r>
              <a:rPr lang="en-US" altLang="zh-CN"/>
              <a:t>-</a:t>
            </a:r>
            <a:endParaRPr lang="zh-CN" altLang="en-US" dirty="0"/>
          </a:p>
        </p:txBody>
      </p:sp>
    </p:spTree>
    <p:extLst>
      <p:ext uri="{BB962C8B-B14F-4D97-AF65-F5344CB8AC3E}">
        <p14:creationId xmlns:p14="http://schemas.microsoft.com/office/powerpoint/2010/main" val="42057149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标题和竖排文字">
    <p:spTree>
      <p:nvGrpSpPr>
        <p:cNvPr id="1" name=""/>
        <p:cNvGrpSpPr/>
        <p:nvPr/>
      </p:nvGrpSpPr>
      <p:grpSpPr>
        <a:xfrm>
          <a:off x="0" y="0"/>
          <a:ext cx="0" cy="0"/>
          <a:chOff x="0" y="0"/>
          <a:chExt cx="0" cy="0"/>
        </a:xfrm>
      </p:grpSpPr>
      <p:sp>
        <p:nvSpPr>
          <p:cNvPr id="9" name="灯片编号占位符 3"/>
          <p:cNvSpPr txBox="1">
            <a:spLocks/>
          </p:cNvSpPr>
          <p:nvPr userDrawn="1"/>
        </p:nvSpPr>
        <p:spPr>
          <a:xfrm>
            <a:off x="8172400" y="507713"/>
            <a:ext cx="971599" cy="365125"/>
          </a:xfrm>
          <a:prstGeom prst="rect">
            <a:avLst/>
          </a:prstGeom>
        </p:spPr>
        <p:txBody>
          <a:bodyPr/>
          <a:lstStyle>
            <a:defPPr>
              <a:defRPr lang="zh-CN"/>
            </a:defPPr>
            <a:lvl1pPr marL="0" algn="l" defTabSz="914400" rtl="0" eaLnBrk="1" latinLnBrk="0" hangingPunct="1">
              <a:defRPr sz="1800" kern="1200">
                <a:solidFill>
                  <a:schemeClr val="bg1"/>
                </a:solidFill>
                <a:latin typeface="+mj-ea"/>
                <a:ea typeface="+mj-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dirty="0"/>
              <a:t>-</a:t>
            </a:r>
            <a:fld id="{4BF17FCF-D4DA-449D-A468-DDB7E43619E6}" type="slidenum">
              <a:rPr lang="zh-CN" altLang="en-US" smtClean="0"/>
              <a:pPr algn="ctr"/>
              <a:t>‹#›</a:t>
            </a:fld>
            <a:r>
              <a:rPr lang="en-US" altLang="zh-CN" dirty="0"/>
              <a:t>-</a:t>
            </a:r>
            <a:endParaRPr lang="zh-CN" altLang="en-US" dirty="0"/>
          </a:p>
        </p:txBody>
      </p:sp>
    </p:spTree>
    <p:extLst>
      <p:ext uri="{BB962C8B-B14F-4D97-AF65-F5344CB8AC3E}">
        <p14:creationId xmlns:p14="http://schemas.microsoft.com/office/powerpoint/2010/main" val="16355905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垂直排列标题与文本">
    <p:spTree>
      <p:nvGrpSpPr>
        <p:cNvPr id="1" name=""/>
        <p:cNvGrpSpPr/>
        <p:nvPr/>
      </p:nvGrpSpPr>
      <p:grpSpPr>
        <a:xfrm>
          <a:off x="0" y="0"/>
          <a:ext cx="0" cy="0"/>
          <a:chOff x="0" y="0"/>
          <a:chExt cx="0" cy="0"/>
        </a:xfrm>
      </p:grpSpPr>
      <p:sp>
        <p:nvSpPr>
          <p:cNvPr id="9" name="灯片编号占位符 3"/>
          <p:cNvSpPr txBox="1">
            <a:spLocks/>
          </p:cNvSpPr>
          <p:nvPr userDrawn="1"/>
        </p:nvSpPr>
        <p:spPr>
          <a:xfrm>
            <a:off x="8172400" y="507713"/>
            <a:ext cx="971599" cy="365125"/>
          </a:xfrm>
          <a:prstGeom prst="rect">
            <a:avLst/>
          </a:prstGeom>
        </p:spPr>
        <p:txBody>
          <a:bodyPr/>
          <a:lstStyle>
            <a:defPPr>
              <a:defRPr lang="zh-CN"/>
            </a:defPPr>
            <a:lvl1pPr marL="0" algn="l" defTabSz="914400" rtl="0" eaLnBrk="1" latinLnBrk="0" hangingPunct="1">
              <a:defRPr sz="1800" kern="1200">
                <a:solidFill>
                  <a:schemeClr val="bg1"/>
                </a:solidFill>
                <a:latin typeface="+mj-ea"/>
                <a:ea typeface="+mj-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a:t>-</a:t>
            </a:r>
            <a:fld id="{4BF17FCF-D4DA-449D-A468-DDB7E43619E6}" type="slidenum">
              <a:rPr lang="zh-CN" altLang="en-US" smtClean="0"/>
              <a:pPr algn="ctr"/>
              <a:t>‹#›</a:t>
            </a:fld>
            <a:r>
              <a:rPr lang="en-US" altLang="zh-CN"/>
              <a:t>-</a:t>
            </a:r>
            <a:endParaRPr lang="zh-CN" altLang="en-US" dirty="0"/>
          </a:p>
        </p:txBody>
      </p:sp>
    </p:spTree>
    <p:extLst>
      <p:ext uri="{BB962C8B-B14F-4D97-AF65-F5344CB8AC3E}">
        <p14:creationId xmlns:p14="http://schemas.microsoft.com/office/powerpoint/2010/main" val="1071033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目录页">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矩形 7"/>
          <p:cNvSpPr/>
          <p:nvPr userDrawn="1"/>
        </p:nvSpPr>
        <p:spPr>
          <a:xfrm>
            <a:off x="0" y="2636912"/>
            <a:ext cx="2051720" cy="1440160"/>
          </a:xfrm>
          <a:prstGeom prst="rect">
            <a:avLst/>
          </a:prstGeom>
          <a:solidFill>
            <a:srgbClr val="CD24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userDrawn="1"/>
        </p:nvSpPr>
        <p:spPr>
          <a:xfrm>
            <a:off x="2137115" y="1351654"/>
            <a:ext cx="7020272" cy="2016224"/>
          </a:xfrm>
          <a:prstGeom prst="rect">
            <a:avLst/>
          </a:prstGeom>
          <a:solidFill>
            <a:srgbClr val="E75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userDrawn="1"/>
        </p:nvSpPr>
        <p:spPr>
          <a:xfrm>
            <a:off x="2137115" y="3440763"/>
            <a:ext cx="7020272" cy="2016224"/>
          </a:xfrm>
          <a:prstGeom prst="rect">
            <a:avLst/>
          </a:prstGeom>
          <a:solidFill>
            <a:srgbClr val="DEB2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TextBox 16"/>
          <p:cNvSpPr txBox="1"/>
          <p:nvPr userDrawn="1"/>
        </p:nvSpPr>
        <p:spPr>
          <a:xfrm>
            <a:off x="226603" y="2750722"/>
            <a:ext cx="1598515" cy="830997"/>
          </a:xfrm>
          <a:prstGeom prst="rect">
            <a:avLst/>
          </a:prstGeom>
          <a:noFill/>
        </p:spPr>
        <p:txBody>
          <a:bodyPr wrap="none" rtlCol="0">
            <a:spAutoFit/>
          </a:bodyPr>
          <a:lstStyle/>
          <a:p>
            <a:r>
              <a:rPr lang="zh-CN" altLang="en-US" sz="4800" dirty="0">
                <a:solidFill>
                  <a:schemeClr val="bg1"/>
                </a:solidFill>
                <a:latin typeface="微软雅黑" panose="020B0503020204020204" pitchFamily="34" charset="-122"/>
                <a:ea typeface="微软雅黑" panose="020B0503020204020204" pitchFamily="34" charset="-122"/>
              </a:rPr>
              <a:t>目 录</a:t>
            </a:r>
          </a:p>
        </p:txBody>
      </p:sp>
      <p:sp>
        <p:nvSpPr>
          <p:cNvPr id="18" name="TextBox 17"/>
          <p:cNvSpPr txBox="1"/>
          <p:nvPr userDrawn="1"/>
        </p:nvSpPr>
        <p:spPr>
          <a:xfrm>
            <a:off x="256739" y="3471391"/>
            <a:ext cx="1538242" cy="461665"/>
          </a:xfrm>
          <a:prstGeom prst="rect">
            <a:avLst/>
          </a:prstGeom>
          <a:noFill/>
        </p:spPr>
        <p:txBody>
          <a:bodyPr wrap="none" rtlCol="0">
            <a:spAutoFit/>
          </a:bodyPr>
          <a:lstStyle/>
          <a:p>
            <a:r>
              <a:rPr lang="en-US" altLang="zh-CN" sz="2400" dirty="0">
                <a:solidFill>
                  <a:schemeClr val="bg1"/>
                </a:solidFill>
              </a:rPr>
              <a:t>CONTENTS</a:t>
            </a:r>
            <a:endParaRPr lang="zh-CN" altLang="en-US" sz="2400" dirty="0">
              <a:solidFill>
                <a:schemeClr val="bg1"/>
              </a:solidFill>
            </a:endParaRPr>
          </a:p>
        </p:txBody>
      </p:sp>
      <p:pic>
        <p:nvPicPr>
          <p:cNvPr id="19" name="图片 18"/>
          <p:cNvPicPr>
            <a:picLocks noChangeAspect="1"/>
          </p:cNvPicPr>
          <p:nvPr userDrawn="1"/>
        </p:nvPicPr>
        <p:blipFill>
          <a:blip r:embed="rId3">
            <a:duotone>
              <a:prstClr val="black"/>
              <a:schemeClr val="accent6">
                <a:tint val="45000"/>
                <a:satMod val="400000"/>
              </a:schemeClr>
            </a:duotone>
            <a:extLst>
              <a:ext uri="{28A0092B-C50C-407E-A947-70E740481C1C}">
                <a14:useLocalDpi xmlns:a14="http://schemas.microsoft.com/office/drawing/2010/main" val="0"/>
              </a:ext>
            </a:extLst>
          </a:blip>
          <a:stretch>
            <a:fillRect/>
          </a:stretch>
        </p:blipFill>
        <p:spPr>
          <a:xfrm>
            <a:off x="2420412" y="1996950"/>
            <a:ext cx="737932" cy="725633"/>
          </a:xfrm>
          <a:prstGeom prst="rect">
            <a:avLst/>
          </a:prstGeom>
        </p:spPr>
      </p:pic>
      <p:pic>
        <p:nvPicPr>
          <p:cNvPr id="20" name="图片 19"/>
          <p:cNvPicPr>
            <a:picLocks noChangeAspect="1"/>
          </p:cNvPicPr>
          <p:nvPr userDrawn="1"/>
        </p:nvPicPr>
        <p:blipFill>
          <a:blip r:embed="rId3">
            <a:duotone>
              <a:prstClr val="black"/>
              <a:srgbClr val="D9C3A5">
                <a:tint val="50000"/>
                <a:satMod val="180000"/>
              </a:srgbClr>
            </a:duotone>
            <a:extLst>
              <a:ext uri="{28A0092B-C50C-407E-A947-70E740481C1C}">
                <a14:useLocalDpi xmlns:a14="http://schemas.microsoft.com/office/drawing/2010/main" val="0"/>
              </a:ext>
            </a:extLst>
          </a:blip>
          <a:stretch>
            <a:fillRect/>
          </a:stretch>
        </p:blipFill>
        <p:spPr>
          <a:xfrm>
            <a:off x="2420412" y="4086059"/>
            <a:ext cx="737932" cy="725633"/>
          </a:xfrm>
          <a:prstGeom prst="rect">
            <a:avLst/>
          </a:prstGeom>
        </p:spPr>
      </p:pic>
      <p:cxnSp>
        <p:nvCxnSpPr>
          <p:cNvPr id="26" name="直接连接符 25"/>
          <p:cNvCxnSpPr/>
          <p:nvPr userDrawn="1"/>
        </p:nvCxnSpPr>
        <p:spPr>
          <a:xfrm>
            <a:off x="6156176" y="1495670"/>
            <a:ext cx="0" cy="1728192"/>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userDrawn="1"/>
        </p:nvCxnSpPr>
        <p:spPr>
          <a:xfrm>
            <a:off x="6156176" y="3584779"/>
            <a:ext cx="0" cy="1728192"/>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9991825"/>
      </p:ext>
    </p:extLst>
  </p:cSld>
  <p:clrMapOvr>
    <a:masterClrMapping/>
  </p:clrMapOvr>
  <p:transition spd="slow">
    <p:pu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2_目录版式二（目录内容多时用）">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矩形 7"/>
          <p:cNvSpPr/>
          <p:nvPr userDrawn="1"/>
        </p:nvSpPr>
        <p:spPr>
          <a:xfrm>
            <a:off x="0" y="2636912"/>
            <a:ext cx="2051720" cy="1440160"/>
          </a:xfrm>
          <a:prstGeom prst="rect">
            <a:avLst/>
          </a:prstGeom>
          <a:solidFill>
            <a:srgbClr val="CD24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userDrawn="1"/>
        </p:nvSpPr>
        <p:spPr>
          <a:xfrm>
            <a:off x="2137115" y="1351653"/>
            <a:ext cx="7020272" cy="4105333"/>
          </a:xfrm>
          <a:prstGeom prst="rect">
            <a:avLst/>
          </a:prstGeom>
          <a:solidFill>
            <a:srgbClr val="E75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TextBox 16"/>
          <p:cNvSpPr txBox="1"/>
          <p:nvPr userDrawn="1"/>
        </p:nvSpPr>
        <p:spPr>
          <a:xfrm>
            <a:off x="226603" y="2750722"/>
            <a:ext cx="1598515" cy="830997"/>
          </a:xfrm>
          <a:prstGeom prst="rect">
            <a:avLst/>
          </a:prstGeom>
          <a:noFill/>
        </p:spPr>
        <p:txBody>
          <a:bodyPr wrap="none" rtlCol="0">
            <a:spAutoFit/>
          </a:bodyPr>
          <a:lstStyle/>
          <a:p>
            <a:r>
              <a:rPr lang="zh-CN" altLang="en-US" sz="4800" dirty="0">
                <a:solidFill>
                  <a:schemeClr val="bg1"/>
                </a:solidFill>
                <a:latin typeface="微软雅黑" panose="020B0503020204020204" pitchFamily="34" charset="-122"/>
                <a:ea typeface="微软雅黑" panose="020B0503020204020204" pitchFamily="34" charset="-122"/>
              </a:rPr>
              <a:t>目 录</a:t>
            </a:r>
          </a:p>
        </p:txBody>
      </p:sp>
      <p:sp>
        <p:nvSpPr>
          <p:cNvPr id="18" name="TextBox 17"/>
          <p:cNvSpPr txBox="1"/>
          <p:nvPr userDrawn="1"/>
        </p:nvSpPr>
        <p:spPr>
          <a:xfrm>
            <a:off x="256739" y="3471391"/>
            <a:ext cx="1538242" cy="461665"/>
          </a:xfrm>
          <a:prstGeom prst="rect">
            <a:avLst/>
          </a:prstGeom>
          <a:noFill/>
        </p:spPr>
        <p:txBody>
          <a:bodyPr wrap="none" rtlCol="0">
            <a:spAutoFit/>
          </a:bodyPr>
          <a:lstStyle/>
          <a:p>
            <a:r>
              <a:rPr lang="en-US" altLang="zh-CN" sz="2400" dirty="0">
                <a:solidFill>
                  <a:schemeClr val="bg1"/>
                </a:solidFill>
              </a:rPr>
              <a:t>CONTENTS</a:t>
            </a:r>
            <a:endParaRPr lang="zh-CN" altLang="en-US" sz="2400" dirty="0">
              <a:solidFill>
                <a:schemeClr val="bg1"/>
              </a:solidFill>
            </a:endParaRPr>
          </a:p>
        </p:txBody>
      </p:sp>
      <p:pic>
        <p:nvPicPr>
          <p:cNvPr id="11" name="图片 10"/>
          <p:cNvPicPr>
            <a:picLocks noChangeAspect="1"/>
          </p:cNvPicPr>
          <p:nvPr userDrawn="1"/>
        </p:nvPicPr>
        <p:blipFill>
          <a:blip r:embed="rId3">
            <a:duotone>
              <a:prstClr val="black"/>
              <a:schemeClr val="accent6">
                <a:tint val="45000"/>
                <a:satMod val="400000"/>
              </a:schemeClr>
            </a:duotone>
            <a:extLst>
              <a:ext uri="{28A0092B-C50C-407E-A947-70E740481C1C}">
                <a14:useLocalDpi xmlns:a14="http://schemas.microsoft.com/office/drawing/2010/main" val="0"/>
              </a:ext>
            </a:extLst>
          </a:blip>
          <a:stretch>
            <a:fillRect/>
          </a:stretch>
        </p:blipFill>
        <p:spPr>
          <a:xfrm>
            <a:off x="2420412" y="3041503"/>
            <a:ext cx="737932" cy="725633"/>
          </a:xfrm>
          <a:prstGeom prst="rect">
            <a:avLst/>
          </a:prstGeom>
        </p:spPr>
      </p:pic>
      <p:cxnSp>
        <p:nvCxnSpPr>
          <p:cNvPr id="12" name="直接连接符 11"/>
          <p:cNvCxnSpPr/>
          <p:nvPr userDrawn="1"/>
        </p:nvCxnSpPr>
        <p:spPr>
          <a:xfrm>
            <a:off x="6012160" y="1604319"/>
            <a:ext cx="0" cy="3600000"/>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10" name="标题 1"/>
          <p:cNvSpPr>
            <a:spLocks noGrp="1"/>
          </p:cNvSpPr>
          <p:nvPr>
            <p:ph type="title"/>
          </p:nvPr>
        </p:nvSpPr>
        <p:spPr>
          <a:xfrm>
            <a:off x="3158344" y="2844170"/>
            <a:ext cx="2709800" cy="1098122"/>
          </a:xfrm>
          <a:prstGeom prst="rect">
            <a:avLst/>
          </a:prstGeom>
        </p:spPr>
        <p:txBody>
          <a:bodyPr/>
          <a:lstStyle>
            <a:lvl1pPr algn="l">
              <a:defRPr sz="2800">
                <a:solidFill>
                  <a:schemeClr val="bg1"/>
                </a:solidFill>
              </a:defRPr>
            </a:lvl1pPr>
          </a:lstStyle>
          <a:p>
            <a:r>
              <a:rPr lang="zh-CN" altLang="en-US"/>
              <a:t>单击此处编辑母版标题样式</a:t>
            </a:r>
            <a:endParaRPr lang="zh-CN" altLang="en-US" dirty="0"/>
          </a:p>
        </p:txBody>
      </p:sp>
      <p:sp>
        <p:nvSpPr>
          <p:cNvPr id="13" name="内容占位符 2"/>
          <p:cNvSpPr>
            <a:spLocks noGrp="1"/>
          </p:cNvSpPr>
          <p:nvPr>
            <p:ph idx="1"/>
          </p:nvPr>
        </p:nvSpPr>
        <p:spPr>
          <a:xfrm>
            <a:off x="6156176" y="1604319"/>
            <a:ext cx="2880320" cy="3599999"/>
          </a:xfrm>
          <a:prstGeom prst="rect">
            <a:avLst/>
          </a:prstGeom>
        </p:spPr>
        <p:txBody>
          <a:bodyPr/>
          <a:lstStyle>
            <a:lvl1pPr marL="0" indent="0">
              <a:lnSpc>
                <a:spcPct val="150000"/>
              </a:lnSpc>
              <a:buFontTx/>
              <a:buNone/>
              <a:defRPr sz="1600">
                <a:solidFill>
                  <a:schemeClr val="bg1"/>
                </a:solidFill>
                <a:latin typeface="+mj-ea"/>
                <a:ea typeface="+mj-ea"/>
              </a:defRPr>
            </a:lvl1pPr>
            <a:lvl2pPr marL="457200" indent="0">
              <a:lnSpc>
                <a:spcPct val="150000"/>
              </a:lnSpc>
              <a:buFontTx/>
              <a:buNone/>
              <a:defRPr sz="1600">
                <a:solidFill>
                  <a:schemeClr val="bg1"/>
                </a:solidFill>
                <a:latin typeface="+mj-ea"/>
                <a:ea typeface="+mj-ea"/>
              </a:defRPr>
            </a:lvl2pPr>
            <a:lvl3pPr marL="914400" indent="0">
              <a:lnSpc>
                <a:spcPct val="150000"/>
              </a:lnSpc>
              <a:buFontTx/>
              <a:buNone/>
              <a:defRPr sz="1600">
                <a:solidFill>
                  <a:schemeClr val="bg1"/>
                </a:solidFill>
                <a:latin typeface="+mj-ea"/>
                <a:ea typeface="+mj-ea"/>
              </a:defRPr>
            </a:lvl3pPr>
            <a:lvl4pPr marL="1371600" indent="0">
              <a:lnSpc>
                <a:spcPct val="150000"/>
              </a:lnSpc>
              <a:buFontTx/>
              <a:buNone/>
              <a:defRPr sz="1600">
                <a:solidFill>
                  <a:schemeClr val="bg1"/>
                </a:solidFill>
                <a:latin typeface="+mj-ea"/>
                <a:ea typeface="+mj-ea"/>
              </a:defRPr>
            </a:lvl4pPr>
            <a:lvl5pPr marL="1828800" indent="0">
              <a:lnSpc>
                <a:spcPct val="150000"/>
              </a:lnSpc>
              <a:buFontTx/>
              <a:buNone/>
              <a:defRPr sz="1600">
                <a:solidFill>
                  <a:schemeClr val="bg1"/>
                </a:solidFill>
                <a:latin typeface="+mj-ea"/>
                <a:ea typeface="+mj-ea"/>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ltLang="en-US" dirty="0"/>
          </a:p>
        </p:txBody>
      </p:sp>
    </p:spTree>
    <p:extLst>
      <p:ext uri="{BB962C8B-B14F-4D97-AF65-F5344CB8AC3E}">
        <p14:creationId xmlns:p14="http://schemas.microsoft.com/office/powerpoint/2010/main" val="2493944314"/>
      </p:ext>
    </p:extLst>
  </p:cSld>
  <p:clrMapOvr>
    <a:masterClrMapping/>
  </p:clrMapOvr>
  <p:transition spd="slow">
    <p:pu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节标题">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矩形 7"/>
          <p:cNvSpPr/>
          <p:nvPr userDrawn="1"/>
        </p:nvSpPr>
        <p:spPr>
          <a:xfrm>
            <a:off x="0" y="2636912"/>
            <a:ext cx="2051720" cy="1440160"/>
          </a:xfrm>
          <a:prstGeom prst="rect">
            <a:avLst/>
          </a:prstGeom>
          <a:solidFill>
            <a:srgbClr val="CD24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userDrawn="1"/>
        </p:nvSpPr>
        <p:spPr>
          <a:xfrm>
            <a:off x="2160240" y="1340768"/>
            <a:ext cx="6983760" cy="1080120"/>
          </a:xfrm>
          <a:prstGeom prst="rect">
            <a:avLst/>
          </a:prstGeom>
          <a:solidFill>
            <a:srgbClr val="CD24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cxnSp>
        <p:nvCxnSpPr>
          <p:cNvPr id="18" name="直接连接符 17"/>
          <p:cNvCxnSpPr/>
          <p:nvPr userDrawn="1"/>
        </p:nvCxnSpPr>
        <p:spPr>
          <a:xfrm>
            <a:off x="6422770" y="1901003"/>
            <a:ext cx="2880000" cy="0"/>
          </a:xfrm>
          <a:prstGeom prst="line">
            <a:avLst/>
          </a:prstGeom>
          <a:ln w="28575">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50" name="矩形 49"/>
          <p:cNvSpPr/>
          <p:nvPr userDrawn="1"/>
        </p:nvSpPr>
        <p:spPr>
          <a:xfrm>
            <a:off x="2160240" y="2476840"/>
            <a:ext cx="6983760" cy="1080120"/>
          </a:xfrm>
          <a:prstGeom prst="rect">
            <a:avLst/>
          </a:prstGeom>
          <a:solidFill>
            <a:srgbClr val="E75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52" name="直接连接符 51"/>
          <p:cNvCxnSpPr/>
          <p:nvPr userDrawn="1"/>
        </p:nvCxnSpPr>
        <p:spPr>
          <a:xfrm>
            <a:off x="6422770" y="3037075"/>
            <a:ext cx="2880000" cy="0"/>
          </a:xfrm>
          <a:prstGeom prst="line">
            <a:avLst/>
          </a:prstGeom>
          <a:ln w="28575">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57" name="矩形 56"/>
          <p:cNvSpPr/>
          <p:nvPr userDrawn="1"/>
        </p:nvSpPr>
        <p:spPr>
          <a:xfrm>
            <a:off x="2160240" y="3631386"/>
            <a:ext cx="6983760" cy="1080120"/>
          </a:xfrm>
          <a:prstGeom prst="rect">
            <a:avLst/>
          </a:prstGeom>
          <a:solidFill>
            <a:srgbClr val="DEB2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59" name="直接连接符 58"/>
          <p:cNvCxnSpPr/>
          <p:nvPr userDrawn="1"/>
        </p:nvCxnSpPr>
        <p:spPr>
          <a:xfrm>
            <a:off x="6422770" y="4191621"/>
            <a:ext cx="2880000" cy="0"/>
          </a:xfrm>
          <a:prstGeom prst="line">
            <a:avLst/>
          </a:prstGeom>
          <a:ln w="28575">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64" name="矩形 63"/>
          <p:cNvSpPr/>
          <p:nvPr userDrawn="1"/>
        </p:nvSpPr>
        <p:spPr>
          <a:xfrm>
            <a:off x="2160240" y="4785932"/>
            <a:ext cx="6983760" cy="1080120"/>
          </a:xfrm>
          <a:prstGeom prst="rect">
            <a:avLst/>
          </a:prstGeom>
          <a:solidFill>
            <a:srgbClr val="5FBA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6" name="直接连接符 65"/>
          <p:cNvCxnSpPr/>
          <p:nvPr userDrawn="1"/>
        </p:nvCxnSpPr>
        <p:spPr>
          <a:xfrm>
            <a:off x="6422770" y="5346167"/>
            <a:ext cx="2880000" cy="0"/>
          </a:xfrm>
          <a:prstGeom prst="line">
            <a:avLst/>
          </a:prstGeom>
          <a:ln w="28575">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74" name="椭圆 73"/>
          <p:cNvSpPr/>
          <p:nvPr userDrawn="1"/>
        </p:nvSpPr>
        <p:spPr>
          <a:xfrm flipH="1">
            <a:off x="3004067" y="1645053"/>
            <a:ext cx="434825" cy="4348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CD242B"/>
                </a:solidFill>
                <a:latin typeface="微软雅黑" panose="020B0503020204020204" pitchFamily="34" charset="-122"/>
                <a:ea typeface="微软雅黑" panose="020B0503020204020204" pitchFamily="34" charset="-122"/>
              </a:rPr>
              <a:t>命</a:t>
            </a:r>
          </a:p>
        </p:txBody>
      </p:sp>
      <p:sp>
        <p:nvSpPr>
          <p:cNvPr id="75" name="椭圆 74"/>
          <p:cNvSpPr/>
          <p:nvPr userDrawn="1"/>
        </p:nvSpPr>
        <p:spPr>
          <a:xfrm flipH="1">
            <a:off x="3491956" y="1645053"/>
            <a:ext cx="434825" cy="4348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CD242B"/>
                </a:solidFill>
                <a:latin typeface="微软雅黑" panose="020B0503020204020204" pitchFamily="34" charset="-122"/>
                <a:ea typeface="微软雅黑" panose="020B0503020204020204" pitchFamily="34" charset="-122"/>
              </a:rPr>
              <a:t>题</a:t>
            </a:r>
          </a:p>
        </p:txBody>
      </p:sp>
      <p:sp>
        <p:nvSpPr>
          <p:cNvPr id="76" name="椭圆 75"/>
          <p:cNvSpPr/>
          <p:nvPr userDrawn="1"/>
        </p:nvSpPr>
        <p:spPr>
          <a:xfrm flipH="1">
            <a:off x="3979845" y="1645053"/>
            <a:ext cx="434825" cy="4348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CD242B"/>
                </a:solidFill>
                <a:latin typeface="微软雅黑" panose="020B0503020204020204" pitchFamily="34" charset="-122"/>
                <a:ea typeface="微软雅黑" panose="020B0503020204020204" pitchFamily="34" charset="-122"/>
              </a:rPr>
              <a:t>调</a:t>
            </a:r>
          </a:p>
        </p:txBody>
      </p:sp>
      <p:sp>
        <p:nvSpPr>
          <p:cNvPr id="77" name="椭圆 76"/>
          <p:cNvSpPr/>
          <p:nvPr userDrawn="1"/>
        </p:nvSpPr>
        <p:spPr>
          <a:xfrm flipH="1">
            <a:off x="4467734" y="1645053"/>
            <a:ext cx="434825" cy="4348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CD242B"/>
                </a:solidFill>
                <a:latin typeface="微软雅黑" panose="020B0503020204020204" pitchFamily="34" charset="-122"/>
                <a:ea typeface="微软雅黑" panose="020B0503020204020204" pitchFamily="34" charset="-122"/>
              </a:rPr>
              <a:t>研</a:t>
            </a:r>
          </a:p>
        </p:txBody>
      </p:sp>
      <p:sp>
        <p:nvSpPr>
          <p:cNvPr id="78" name="TextBox 77"/>
          <p:cNvSpPr txBox="1"/>
          <p:nvPr userDrawn="1"/>
        </p:nvSpPr>
        <p:spPr>
          <a:xfrm>
            <a:off x="4902559" y="1600855"/>
            <a:ext cx="1620957" cy="523220"/>
          </a:xfrm>
          <a:prstGeom prst="rect">
            <a:avLst/>
          </a:prstGeom>
          <a:noFill/>
        </p:spPr>
        <p:txBody>
          <a:bodyPr wrap="none" rtlCol="0">
            <a:spAutoFit/>
          </a:bodyPr>
          <a:lstStyle/>
          <a:p>
            <a:r>
              <a:rPr lang="zh-CN" altLang="en-US" sz="2800" i="0" dirty="0">
                <a:solidFill>
                  <a:schemeClr val="bg1"/>
                </a:solidFill>
                <a:latin typeface="+mj-ea"/>
                <a:ea typeface="+mj-ea"/>
              </a:rPr>
              <a:t>明析考向</a:t>
            </a:r>
          </a:p>
        </p:txBody>
      </p:sp>
      <p:sp>
        <p:nvSpPr>
          <p:cNvPr id="79" name="椭圆 78"/>
          <p:cNvSpPr/>
          <p:nvPr userDrawn="1"/>
        </p:nvSpPr>
        <p:spPr>
          <a:xfrm flipH="1">
            <a:off x="3004067" y="2782478"/>
            <a:ext cx="434825" cy="4348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E75E22"/>
                </a:solidFill>
                <a:latin typeface="微软雅黑" panose="020B0503020204020204" pitchFamily="34" charset="-122"/>
                <a:ea typeface="微软雅黑" panose="020B0503020204020204" pitchFamily="34" charset="-122"/>
              </a:rPr>
              <a:t>热</a:t>
            </a:r>
          </a:p>
        </p:txBody>
      </p:sp>
      <p:sp>
        <p:nvSpPr>
          <p:cNvPr id="80" name="椭圆 79"/>
          <p:cNvSpPr/>
          <p:nvPr userDrawn="1"/>
        </p:nvSpPr>
        <p:spPr>
          <a:xfrm flipH="1">
            <a:off x="3491956" y="2782478"/>
            <a:ext cx="434825" cy="4348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E75E22"/>
                </a:solidFill>
                <a:latin typeface="微软雅黑" panose="020B0503020204020204" pitchFamily="34" charset="-122"/>
                <a:ea typeface="微软雅黑" panose="020B0503020204020204" pitchFamily="34" charset="-122"/>
              </a:rPr>
              <a:t>点</a:t>
            </a:r>
          </a:p>
        </p:txBody>
      </p:sp>
      <p:sp>
        <p:nvSpPr>
          <p:cNvPr id="81" name="椭圆 80"/>
          <p:cNvSpPr/>
          <p:nvPr userDrawn="1"/>
        </p:nvSpPr>
        <p:spPr>
          <a:xfrm flipH="1">
            <a:off x="3979845" y="2782478"/>
            <a:ext cx="434825" cy="4348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E75E22"/>
                </a:solidFill>
                <a:latin typeface="微软雅黑" panose="020B0503020204020204" pitchFamily="34" charset="-122"/>
                <a:ea typeface="微软雅黑" panose="020B0503020204020204" pitchFamily="34" charset="-122"/>
              </a:rPr>
              <a:t>聚</a:t>
            </a:r>
          </a:p>
        </p:txBody>
      </p:sp>
      <p:sp>
        <p:nvSpPr>
          <p:cNvPr id="82" name="椭圆 81"/>
          <p:cNvSpPr/>
          <p:nvPr userDrawn="1"/>
        </p:nvSpPr>
        <p:spPr>
          <a:xfrm flipH="1">
            <a:off x="4467734" y="2782478"/>
            <a:ext cx="434825" cy="4348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E75E22"/>
                </a:solidFill>
                <a:latin typeface="微软雅黑" panose="020B0503020204020204" pitchFamily="34" charset="-122"/>
                <a:ea typeface="微软雅黑" panose="020B0503020204020204" pitchFamily="34" charset="-122"/>
              </a:rPr>
              <a:t>焦</a:t>
            </a:r>
          </a:p>
        </p:txBody>
      </p:sp>
      <p:sp>
        <p:nvSpPr>
          <p:cNvPr id="83" name="TextBox 82"/>
          <p:cNvSpPr txBox="1"/>
          <p:nvPr userDrawn="1"/>
        </p:nvSpPr>
        <p:spPr>
          <a:xfrm>
            <a:off x="4902559" y="2738280"/>
            <a:ext cx="1620957" cy="523220"/>
          </a:xfrm>
          <a:prstGeom prst="rect">
            <a:avLst/>
          </a:prstGeom>
          <a:noFill/>
        </p:spPr>
        <p:txBody>
          <a:bodyPr wrap="none" rtlCol="0">
            <a:spAutoFit/>
          </a:bodyPr>
          <a:lstStyle/>
          <a:p>
            <a:r>
              <a:rPr lang="zh-CN" altLang="en-US" sz="2800" dirty="0">
                <a:solidFill>
                  <a:schemeClr val="bg1"/>
                </a:solidFill>
                <a:latin typeface="+mj-ea"/>
                <a:ea typeface="+mj-ea"/>
              </a:rPr>
              <a:t>归纳拓展</a:t>
            </a:r>
            <a:endParaRPr lang="zh-CN" altLang="en-US" sz="2800" i="0" dirty="0">
              <a:solidFill>
                <a:schemeClr val="bg1"/>
              </a:solidFill>
              <a:latin typeface="+mj-ea"/>
              <a:ea typeface="+mj-ea"/>
            </a:endParaRPr>
          </a:p>
        </p:txBody>
      </p:sp>
      <p:sp>
        <p:nvSpPr>
          <p:cNvPr id="84" name="椭圆 83"/>
          <p:cNvSpPr/>
          <p:nvPr userDrawn="1"/>
        </p:nvSpPr>
        <p:spPr>
          <a:xfrm flipH="1">
            <a:off x="3004067" y="3942205"/>
            <a:ext cx="434825" cy="4348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DEB203"/>
                </a:solidFill>
                <a:latin typeface="微软雅黑" panose="020B0503020204020204" pitchFamily="34" charset="-122"/>
                <a:ea typeface="微软雅黑" panose="020B0503020204020204" pitchFamily="34" charset="-122"/>
              </a:rPr>
              <a:t>典</a:t>
            </a:r>
          </a:p>
        </p:txBody>
      </p:sp>
      <p:sp>
        <p:nvSpPr>
          <p:cNvPr id="85" name="椭圆 84"/>
          <p:cNvSpPr/>
          <p:nvPr userDrawn="1"/>
        </p:nvSpPr>
        <p:spPr>
          <a:xfrm flipH="1">
            <a:off x="3491956" y="3942205"/>
            <a:ext cx="434825" cy="4348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DEB203"/>
                </a:solidFill>
                <a:latin typeface="微软雅黑" panose="020B0503020204020204" pitchFamily="34" charset="-122"/>
                <a:ea typeface="微软雅黑" panose="020B0503020204020204" pitchFamily="34" charset="-122"/>
              </a:rPr>
              <a:t>题</a:t>
            </a:r>
          </a:p>
        </p:txBody>
      </p:sp>
      <p:sp>
        <p:nvSpPr>
          <p:cNvPr id="86" name="椭圆 85"/>
          <p:cNvSpPr/>
          <p:nvPr userDrawn="1"/>
        </p:nvSpPr>
        <p:spPr>
          <a:xfrm flipH="1">
            <a:off x="3979845" y="3942205"/>
            <a:ext cx="434825" cy="4348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DEB203"/>
                </a:solidFill>
                <a:latin typeface="微软雅黑" panose="020B0503020204020204" pitchFamily="34" charset="-122"/>
                <a:ea typeface="微软雅黑" panose="020B0503020204020204" pitchFamily="34" charset="-122"/>
              </a:rPr>
              <a:t>试</a:t>
            </a:r>
          </a:p>
        </p:txBody>
      </p:sp>
      <p:sp>
        <p:nvSpPr>
          <p:cNvPr id="87" name="椭圆 86"/>
          <p:cNvSpPr/>
          <p:nvPr userDrawn="1"/>
        </p:nvSpPr>
        <p:spPr>
          <a:xfrm flipH="1">
            <a:off x="4467734" y="3942205"/>
            <a:ext cx="434825" cy="4348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DEB203"/>
                </a:solidFill>
                <a:latin typeface="微软雅黑" panose="020B0503020204020204" pitchFamily="34" charset="-122"/>
                <a:ea typeface="微软雅黑" panose="020B0503020204020204" pitchFamily="34" charset="-122"/>
              </a:rPr>
              <a:t>做</a:t>
            </a:r>
          </a:p>
        </p:txBody>
      </p:sp>
      <p:sp>
        <p:nvSpPr>
          <p:cNvPr id="88" name="TextBox 87"/>
          <p:cNvSpPr txBox="1"/>
          <p:nvPr userDrawn="1"/>
        </p:nvSpPr>
        <p:spPr>
          <a:xfrm>
            <a:off x="4902559" y="3898007"/>
            <a:ext cx="1620957" cy="523220"/>
          </a:xfrm>
          <a:prstGeom prst="rect">
            <a:avLst/>
          </a:prstGeom>
          <a:noFill/>
        </p:spPr>
        <p:txBody>
          <a:bodyPr wrap="none" rtlCol="0">
            <a:spAutoFit/>
          </a:bodyPr>
          <a:lstStyle/>
          <a:p>
            <a:r>
              <a:rPr lang="zh-CN" altLang="en-US" sz="2800" dirty="0">
                <a:solidFill>
                  <a:schemeClr val="bg1"/>
                </a:solidFill>
                <a:latin typeface="+mj-ea"/>
                <a:ea typeface="+mj-ea"/>
              </a:rPr>
              <a:t>评</a:t>
            </a:r>
            <a:r>
              <a:rPr lang="zh-CN" altLang="en-US" sz="2800" i="0" dirty="0">
                <a:solidFill>
                  <a:schemeClr val="bg1"/>
                </a:solidFill>
                <a:latin typeface="+mj-ea"/>
                <a:ea typeface="+mj-ea"/>
              </a:rPr>
              <a:t>析指正</a:t>
            </a:r>
          </a:p>
        </p:txBody>
      </p:sp>
      <p:sp>
        <p:nvSpPr>
          <p:cNvPr id="89" name="椭圆 88"/>
          <p:cNvSpPr/>
          <p:nvPr userDrawn="1"/>
        </p:nvSpPr>
        <p:spPr>
          <a:xfrm flipH="1">
            <a:off x="3004067" y="5090827"/>
            <a:ext cx="434825" cy="4348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5FBA0F"/>
                </a:solidFill>
                <a:latin typeface="微软雅黑" panose="020B0503020204020204" pitchFamily="34" charset="-122"/>
                <a:ea typeface="微软雅黑" panose="020B0503020204020204" pitchFamily="34" charset="-122"/>
              </a:rPr>
              <a:t>创</a:t>
            </a:r>
          </a:p>
        </p:txBody>
      </p:sp>
      <p:sp>
        <p:nvSpPr>
          <p:cNvPr id="90" name="椭圆 89"/>
          <p:cNvSpPr/>
          <p:nvPr userDrawn="1"/>
        </p:nvSpPr>
        <p:spPr>
          <a:xfrm flipH="1">
            <a:off x="3491956" y="5090827"/>
            <a:ext cx="434825" cy="4348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5FBA0F"/>
                </a:solidFill>
                <a:latin typeface="微软雅黑" panose="020B0503020204020204" pitchFamily="34" charset="-122"/>
                <a:ea typeface="微软雅黑" panose="020B0503020204020204" pitchFamily="34" charset="-122"/>
              </a:rPr>
              <a:t>新</a:t>
            </a:r>
          </a:p>
        </p:txBody>
      </p:sp>
      <p:sp>
        <p:nvSpPr>
          <p:cNvPr id="91" name="椭圆 90"/>
          <p:cNvSpPr/>
          <p:nvPr userDrawn="1"/>
        </p:nvSpPr>
        <p:spPr>
          <a:xfrm flipH="1">
            <a:off x="3979845" y="5090827"/>
            <a:ext cx="434825" cy="4348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5FBA0F"/>
                </a:solidFill>
                <a:latin typeface="微软雅黑" panose="020B0503020204020204" pitchFamily="34" charset="-122"/>
                <a:ea typeface="微软雅黑" panose="020B0503020204020204" pitchFamily="34" charset="-122"/>
              </a:rPr>
              <a:t>模</a:t>
            </a:r>
          </a:p>
        </p:txBody>
      </p:sp>
      <p:sp>
        <p:nvSpPr>
          <p:cNvPr id="92" name="椭圆 91"/>
          <p:cNvSpPr/>
          <p:nvPr userDrawn="1"/>
        </p:nvSpPr>
        <p:spPr>
          <a:xfrm flipH="1">
            <a:off x="4467734" y="5090827"/>
            <a:ext cx="434825" cy="4348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5FBA0F"/>
                </a:solidFill>
                <a:latin typeface="微软雅黑" panose="020B0503020204020204" pitchFamily="34" charset="-122"/>
                <a:ea typeface="微软雅黑" panose="020B0503020204020204" pitchFamily="34" charset="-122"/>
              </a:rPr>
              <a:t>拟</a:t>
            </a:r>
          </a:p>
        </p:txBody>
      </p:sp>
      <p:sp>
        <p:nvSpPr>
          <p:cNvPr id="93" name="TextBox 92"/>
          <p:cNvSpPr txBox="1"/>
          <p:nvPr userDrawn="1"/>
        </p:nvSpPr>
        <p:spPr>
          <a:xfrm>
            <a:off x="4902559" y="5046629"/>
            <a:ext cx="1620957" cy="523220"/>
          </a:xfrm>
          <a:prstGeom prst="rect">
            <a:avLst/>
          </a:prstGeom>
          <a:noFill/>
        </p:spPr>
        <p:txBody>
          <a:bodyPr wrap="none" rtlCol="0">
            <a:spAutoFit/>
          </a:bodyPr>
          <a:lstStyle/>
          <a:p>
            <a:r>
              <a:rPr lang="zh-CN" altLang="en-US" sz="2800" dirty="0">
                <a:solidFill>
                  <a:schemeClr val="bg1"/>
                </a:solidFill>
                <a:latin typeface="+mj-ea"/>
                <a:ea typeface="+mj-ea"/>
              </a:rPr>
              <a:t>预测演练</a:t>
            </a:r>
            <a:endParaRPr lang="zh-CN" altLang="en-US" sz="2800" i="0" dirty="0">
              <a:solidFill>
                <a:schemeClr val="bg1"/>
              </a:solidFill>
              <a:latin typeface="+mj-ea"/>
              <a:ea typeface="+mj-ea"/>
            </a:endParaRPr>
          </a:p>
        </p:txBody>
      </p:sp>
    </p:spTree>
    <p:extLst>
      <p:ext uri="{BB962C8B-B14F-4D97-AF65-F5344CB8AC3E}">
        <p14:creationId xmlns:p14="http://schemas.microsoft.com/office/powerpoint/2010/main" val="1387326686"/>
      </p:ext>
    </p:extLst>
  </p:cSld>
  <p:clrMapOvr>
    <a:masterClrMapping/>
  </p:clrMapOvr>
  <p:transition spd="slow">
    <p:pu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1_节标题">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矩形 7"/>
          <p:cNvSpPr/>
          <p:nvPr userDrawn="1"/>
        </p:nvSpPr>
        <p:spPr>
          <a:xfrm>
            <a:off x="0" y="2636912"/>
            <a:ext cx="2051720" cy="1440160"/>
          </a:xfrm>
          <a:prstGeom prst="rect">
            <a:avLst/>
          </a:prstGeom>
          <a:solidFill>
            <a:srgbClr val="CD24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userDrawn="1"/>
        </p:nvSpPr>
        <p:spPr>
          <a:xfrm>
            <a:off x="2160240" y="2636912"/>
            <a:ext cx="6983760" cy="1440160"/>
          </a:xfrm>
          <a:prstGeom prst="rect">
            <a:avLst/>
          </a:prstGeom>
          <a:solidFill>
            <a:srgbClr val="E75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标题 1"/>
          <p:cNvSpPr>
            <a:spLocks noGrp="1"/>
          </p:cNvSpPr>
          <p:nvPr>
            <p:ph type="ctrTitle"/>
          </p:nvPr>
        </p:nvSpPr>
        <p:spPr>
          <a:xfrm>
            <a:off x="3281752" y="2983026"/>
            <a:ext cx="5898760" cy="725633"/>
          </a:xfrm>
          <a:prstGeom prst="rect">
            <a:avLst/>
          </a:prstGeom>
        </p:spPr>
        <p:txBody>
          <a:bodyPr anchor="ctr">
            <a:noAutofit/>
          </a:bodyPr>
          <a:lstStyle>
            <a:lvl1pPr algn="l">
              <a:defRPr sz="3600" b="1" baseline="0">
                <a:solidFill>
                  <a:schemeClr val="bg1"/>
                </a:solidFill>
                <a:latin typeface="黑体" panose="02010600030101010101" pitchFamily="2" charset="-122"/>
                <a:ea typeface="黑体" panose="02010600030101010101" pitchFamily="2" charset="-122"/>
              </a:defRPr>
            </a:lvl1pPr>
          </a:lstStyle>
          <a:p>
            <a:r>
              <a:rPr lang="zh-CN" altLang="en-US"/>
              <a:t>单击此处编辑母版标题样式</a:t>
            </a:r>
            <a:endParaRPr lang="zh-CN" altLang="en-US" dirty="0"/>
          </a:p>
        </p:txBody>
      </p:sp>
      <p:pic>
        <p:nvPicPr>
          <p:cNvPr id="11" name="图片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477425" y="2994177"/>
            <a:ext cx="737932" cy="725633"/>
          </a:xfrm>
          <a:prstGeom prst="rect">
            <a:avLst/>
          </a:prstGeom>
        </p:spPr>
      </p:pic>
    </p:spTree>
    <p:extLst>
      <p:ext uri="{BB962C8B-B14F-4D97-AF65-F5344CB8AC3E}">
        <p14:creationId xmlns:p14="http://schemas.microsoft.com/office/powerpoint/2010/main" val="3092295814"/>
      </p:ext>
    </p:extLst>
  </p:cSld>
  <p:clrMapOvr>
    <a:masterClrMapping/>
  </p:clrMapOvr>
  <p:transition spd="slow">
    <p:pu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2_节标题">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矩形 7"/>
          <p:cNvSpPr/>
          <p:nvPr userDrawn="1"/>
        </p:nvSpPr>
        <p:spPr>
          <a:xfrm>
            <a:off x="0" y="2636912"/>
            <a:ext cx="2051720" cy="1440160"/>
          </a:xfrm>
          <a:prstGeom prst="rect">
            <a:avLst/>
          </a:prstGeom>
          <a:solidFill>
            <a:srgbClr val="CD24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userDrawn="1"/>
        </p:nvSpPr>
        <p:spPr>
          <a:xfrm>
            <a:off x="2160240" y="2636912"/>
            <a:ext cx="6983760" cy="1440160"/>
          </a:xfrm>
          <a:prstGeom prst="rect">
            <a:avLst/>
          </a:prstGeom>
          <a:solidFill>
            <a:srgbClr val="E75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标题 1"/>
          <p:cNvSpPr>
            <a:spLocks noGrp="1"/>
          </p:cNvSpPr>
          <p:nvPr>
            <p:ph type="ctrTitle"/>
          </p:nvPr>
        </p:nvSpPr>
        <p:spPr>
          <a:xfrm>
            <a:off x="3281752" y="2910011"/>
            <a:ext cx="5898760" cy="893961"/>
          </a:xfrm>
          <a:prstGeom prst="rect">
            <a:avLst/>
          </a:prstGeom>
        </p:spPr>
        <p:txBody>
          <a:bodyPr>
            <a:noAutofit/>
          </a:bodyPr>
          <a:lstStyle>
            <a:lvl1pPr algn="l">
              <a:defRPr sz="3600" b="1" baseline="0">
                <a:solidFill>
                  <a:schemeClr val="bg1"/>
                </a:solidFill>
                <a:latin typeface="黑体" panose="02010600030101010101" pitchFamily="2" charset="-122"/>
                <a:ea typeface="黑体" panose="02010600030101010101" pitchFamily="2" charset="-122"/>
              </a:defRPr>
            </a:lvl1pPr>
          </a:lstStyle>
          <a:p>
            <a:r>
              <a:rPr lang="zh-CN" altLang="en-US"/>
              <a:t>单击此处编辑母版标题样式</a:t>
            </a:r>
            <a:endParaRPr lang="zh-CN" altLang="en-US" dirty="0"/>
          </a:p>
        </p:txBody>
      </p:sp>
    </p:spTree>
    <p:extLst>
      <p:ext uri="{BB962C8B-B14F-4D97-AF65-F5344CB8AC3E}">
        <p14:creationId xmlns:p14="http://schemas.microsoft.com/office/powerpoint/2010/main" val="1130062492"/>
      </p:ext>
    </p:extLst>
  </p:cSld>
  <p:clrMapOvr>
    <a:masterClrMapping/>
  </p:clrMapOvr>
  <p:transition spd="slow">
    <p:pu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两栏内容">
    <p:spTree>
      <p:nvGrpSpPr>
        <p:cNvPr id="1" name=""/>
        <p:cNvGrpSpPr/>
        <p:nvPr/>
      </p:nvGrpSpPr>
      <p:grpSpPr>
        <a:xfrm>
          <a:off x="0" y="0"/>
          <a:ext cx="0" cy="0"/>
          <a:chOff x="0" y="0"/>
          <a:chExt cx="0" cy="0"/>
        </a:xfrm>
      </p:grpSpPr>
      <p:sp>
        <p:nvSpPr>
          <p:cNvPr id="4" name="灯片编号占位符 3"/>
          <p:cNvSpPr>
            <a:spLocks noGrp="1"/>
          </p:cNvSpPr>
          <p:nvPr>
            <p:ph type="sldNum" sz="quarter" idx="4"/>
          </p:nvPr>
        </p:nvSpPr>
        <p:spPr>
          <a:xfrm>
            <a:off x="8172400" y="507713"/>
            <a:ext cx="971599" cy="365125"/>
          </a:xfrm>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a:t>
            </a:fld>
            <a:r>
              <a:rPr lang="en-US" altLang="zh-CN" dirty="0"/>
              <a:t>-</a:t>
            </a:r>
            <a:endParaRPr lang="zh-CN" altLang="en-US" dirty="0"/>
          </a:p>
        </p:txBody>
      </p:sp>
    </p:spTree>
    <p:extLst>
      <p:ext uri="{BB962C8B-B14F-4D97-AF65-F5344CB8AC3E}">
        <p14:creationId xmlns:p14="http://schemas.microsoft.com/office/powerpoint/2010/main" val="2736924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命题调研">
    <p:spTree>
      <p:nvGrpSpPr>
        <p:cNvPr id="1" name=""/>
        <p:cNvGrpSpPr/>
        <p:nvPr/>
      </p:nvGrpSpPr>
      <p:grpSpPr>
        <a:xfrm>
          <a:off x="0" y="0"/>
          <a:ext cx="0" cy="0"/>
          <a:chOff x="0" y="0"/>
          <a:chExt cx="0" cy="0"/>
        </a:xfrm>
      </p:grpSpPr>
      <p:sp>
        <p:nvSpPr>
          <p:cNvPr id="7" name="同侧圆角矩形 6"/>
          <p:cNvSpPr/>
          <p:nvPr userDrawn="1"/>
        </p:nvSpPr>
        <p:spPr>
          <a:xfrm>
            <a:off x="3275856" y="538157"/>
            <a:ext cx="1152128" cy="370871"/>
          </a:xfrm>
          <a:prstGeom prst="round2SameRect">
            <a:avLst/>
          </a:prstGeom>
          <a:gradFill flip="none" rotWithShape="1">
            <a:gsLst>
              <a:gs pos="0">
                <a:srgbClr val="FFD85D"/>
              </a:gs>
              <a:gs pos="100000">
                <a:srgbClr val="FFEDAB"/>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a:solidFill>
                  <a:srgbClr val="C00000"/>
                </a:solidFill>
                <a:latin typeface="微软雅黑" panose="020B0503020204020204" pitchFamily="34" charset="-122"/>
                <a:ea typeface="微软雅黑" panose="020B0503020204020204" pitchFamily="34" charset="-122"/>
              </a:rPr>
              <a:t>考点一</a:t>
            </a:r>
            <a:endParaRPr lang="zh-CN" altLang="en-US" sz="1400" dirty="0">
              <a:solidFill>
                <a:srgbClr val="C00000"/>
              </a:solidFill>
              <a:latin typeface="微软雅黑" panose="020B0503020204020204" pitchFamily="34" charset="-122"/>
              <a:ea typeface="微软雅黑" panose="020B0503020204020204" pitchFamily="34" charset="-122"/>
            </a:endParaRPr>
          </a:p>
        </p:txBody>
      </p:sp>
      <p:cxnSp>
        <p:nvCxnSpPr>
          <p:cNvPr id="8" name="直接连接符 7"/>
          <p:cNvCxnSpPr/>
          <p:nvPr userDrawn="1"/>
        </p:nvCxnSpPr>
        <p:spPr>
          <a:xfrm>
            <a:off x="3401285" y="874706"/>
            <a:ext cx="885777" cy="0"/>
          </a:xfrm>
          <a:prstGeom prst="line">
            <a:avLst/>
          </a:prstGeom>
          <a:ln w="19050">
            <a:solidFill>
              <a:srgbClr val="FF8534"/>
            </a:solidFill>
          </a:ln>
        </p:spPr>
        <p:style>
          <a:lnRef idx="1">
            <a:schemeClr val="accent1"/>
          </a:lnRef>
          <a:fillRef idx="0">
            <a:schemeClr val="accent1"/>
          </a:fillRef>
          <a:effectRef idx="0">
            <a:schemeClr val="accent1"/>
          </a:effectRef>
          <a:fontRef idx="minor">
            <a:schemeClr val="tx1"/>
          </a:fontRef>
        </p:style>
      </p:cxnSp>
      <p:sp>
        <p:nvSpPr>
          <p:cNvPr id="10" name="灯片编号占位符 3"/>
          <p:cNvSpPr>
            <a:spLocks noGrp="1"/>
          </p:cNvSpPr>
          <p:nvPr>
            <p:ph type="sldNum" sz="quarter" idx="4"/>
          </p:nvPr>
        </p:nvSpPr>
        <p:spPr>
          <a:xfrm>
            <a:off x="8172400" y="507713"/>
            <a:ext cx="971599" cy="365125"/>
          </a:xfrm>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a:t>
            </a:fld>
            <a:r>
              <a:rPr lang="en-US" altLang="zh-CN" dirty="0"/>
              <a:t>-</a:t>
            </a:r>
            <a:endParaRPr lang="zh-CN" altLang="en-US" dirty="0"/>
          </a:p>
        </p:txBody>
      </p:sp>
    </p:spTree>
    <p:extLst>
      <p:ext uri="{BB962C8B-B14F-4D97-AF65-F5344CB8AC3E}">
        <p14:creationId xmlns:p14="http://schemas.microsoft.com/office/powerpoint/2010/main" val="1906614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热点聚焦">
    <p:spTree>
      <p:nvGrpSpPr>
        <p:cNvPr id="1" name=""/>
        <p:cNvGrpSpPr/>
        <p:nvPr/>
      </p:nvGrpSpPr>
      <p:grpSpPr>
        <a:xfrm>
          <a:off x="0" y="0"/>
          <a:ext cx="0" cy="0"/>
          <a:chOff x="0" y="0"/>
          <a:chExt cx="0" cy="0"/>
        </a:xfrm>
      </p:grpSpPr>
      <p:sp>
        <p:nvSpPr>
          <p:cNvPr id="11" name="同侧圆角矩形 10"/>
          <p:cNvSpPr/>
          <p:nvPr userDrawn="1"/>
        </p:nvSpPr>
        <p:spPr>
          <a:xfrm>
            <a:off x="4476825" y="538157"/>
            <a:ext cx="1155417" cy="370871"/>
          </a:xfrm>
          <a:prstGeom prst="round2SameRect">
            <a:avLst/>
          </a:prstGeom>
          <a:gradFill flip="none" rotWithShape="1">
            <a:gsLst>
              <a:gs pos="0">
                <a:srgbClr val="FFD85D"/>
              </a:gs>
              <a:gs pos="100000">
                <a:srgbClr val="FFEDAB"/>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a:solidFill>
                  <a:srgbClr val="C00000"/>
                </a:solidFill>
                <a:latin typeface="微软雅黑" panose="020B0503020204020204" pitchFamily="34" charset="-122"/>
                <a:ea typeface="微软雅黑" panose="020B0503020204020204" pitchFamily="34" charset="-122"/>
              </a:rPr>
              <a:t>考点二</a:t>
            </a:r>
            <a:endParaRPr lang="zh-CN" altLang="en-US" sz="1400" dirty="0">
              <a:solidFill>
                <a:srgbClr val="C00000"/>
              </a:solidFill>
              <a:latin typeface="微软雅黑" panose="020B0503020204020204" pitchFamily="34" charset="-122"/>
              <a:ea typeface="微软雅黑" panose="020B0503020204020204" pitchFamily="34" charset="-122"/>
            </a:endParaRPr>
          </a:p>
        </p:txBody>
      </p:sp>
      <p:cxnSp>
        <p:nvCxnSpPr>
          <p:cNvPr id="12" name="直接连接符 11"/>
          <p:cNvCxnSpPr/>
          <p:nvPr userDrawn="1"/>
        </p:nvCxnSpPr>
        <p:spPr>
          <a:xfrm>
            <a:off x="4597645" y="876904"/>
            <a:ext cx="940217" cy="0"/>
          </a:xfrm>
          <a:prstGeom prst="line">
            <a:avLst/>
          </a:prstGeom>
          <a:ln w="19050">
            <a:solidFill>
              <a:srgbClr val="FF8534"/>
            </a:solidFill>
          </a:ln>
        </p:spPr>
        <p:style>
          <a:lnRef idx="1">
            <a:schemeClr val="accent1"/>
          </a:lnRef>
          <a:fillRef idx="0">
            <a:schemeClr val="accent1"/>
          </a:fillRef>
          <a:effectRef idx="0">
            <a:schemeClr val="accent1"/>
          </a:effectRef>
          <a:fontRef idx="minor">
            <a:schemeClr val="tx1"/>
          </a:fontRef>
        </p:style>
      </p:cxnSp>
      <p:sp>
        <p:nvSpPr>
          <p:cNvPr id="6" name="灯片编号占位符 3"/>
          <p:cNvSpPr>
            <a:spLocks noGrp="1"/>
          </p:cNvSpPr>
          <p:nvPr>
            <p:ph type="sldNum" sz="quarter" idx="4"/>
          </p:nvPr>
        </p:nvSpPr>
        <p:spPr>
          <a:xfrm>
            <a:off x="8172400" y="507713"/>
            <a:ext cx="971599" cy="365125"/>
          </a:xfrm>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a:t>
            </a:fld>
            <a:r>
              <a:rPr lang="en-US" altLang="zh-CN" dirty="0"/>
              <a:t>-</a:t>
            </a:r>
            <a:endParaRPr lang="zh-CN" altLang="en-US" dirty="0"/>
          </a:p>
        </p:txBody>
      </p:sp>
    </p:spTree>
    <p:extLst>
      <p:ext uri="{BB962C8B-B14F-4D97-AF65-F5344CB8AC3E}">
        <p14:creationId xmlns:p14="http://schemas.microsoft.com/office/powerpoint/2010/main" val="1737820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 Target="../slides/slide17.xml"/><Relationship Id="rId2" Type="http://schemas.openxmlformats.org/officeDocument/2006/relationships/slideLayout" Target="../slideLayouts/slideLayout2.xml"/><Relationship Id="rId16" Type="http://schemas.openxmlformats.org/officeDocument/2006/relationships/slide" Target="../slides/slide3.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矩形 12"/>
          <p:cNvSpPr/>
          <p:nvPr/>
        </p:nvSpPr>
        <p:spPr>
          <a:xfrm>
            <a:off x="3171825" y="467380"/>
            <a:ext cx="5000575" cy="441340"/>
          </a:xfrm>
          <a:prstGeom prst="rect">
            <a:avLst/>
          </a:prstGeom>
          <a:solidFill>
            <a:srgbClr val="E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p>
        </p:txBody>
      </p:sp>
      <p:sp>
        <p:nvSpPr>
          <p:cNvPr id="21" name="矩形 20"/>
          <p:cNvSpPr/>
          <p:nvPr/>
        </p:nvSpPr>
        <p:spPr>
          <a:xfrm>
            <a:off x="-1" y="6738378"/>
            <a:ext cx="9157036" cy="128253"/>
          </a:xfrm>
          <a:prstGeom prst="rect">
            <a:avLst/>
          </a:prstGeom>
          <a:solidFill>
            <a:srgbClr val="E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3" name="矩形 22"/>
          <p:cNvSpPr/>
          <p:nvPr/>
        </p:nvSpPr>
        <p:spPr>
          <a:xfrm>
            <a:off x="8172400" y="467380"/>
            <a:ext cx="971600" cy="441340"/>
          </a:xfrm>
          <a:prstGeom prst="rect">
            <a:avLst/>
          </a:prstGeom>
          <a:solidFill>
            <a:srgbClr val="FC92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矩形 23"/>
          <p:cNvSpPr/>
          <p:nvPr/>
        </p:nvSpPr>
        <p:spPr>
          <a:xfrm>
            <a:off x="1433638" y="0"/>
            <a:ext cx="1711621" cy="908720"/>
          </a:xfrm>
          <a:prstGeom prst="rect">
            <a:avLst/>
          </a:prstGeom>
          <a:solidFill>
            <a:srgbClr val="E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a:solidFill>
                  <a:schemeClr val="bg1"/>
                </a:solidFill>
                <a:latin typeface="黑体" panose="02010600030101010101" pitchFamily="2" charset="-122"/>
                <a:ea typeface="黑体" panose="02010600030101010101" pitchFamily="2" charset="-122"/>
              </a:rPr>
              <a:t>第八单元</a:t>
            </a:r>
            <a:endParaRPr lang="zh-CN" altLang="en-US" b="1" dirty="0">
              <a:solidFill>
                <a:schemeClr val="bg1"/>
              </a:solidFill>
              <a:latin typeface="黑体" panose="02010600030101010101" pitchFamily="2" charset="-122"/>
              <a:ea typeface="黑体" panose="02010600030101010101" pitchFamily="2" charset="-122"/>
            </a:endParaRPr>
          </a:p>
        </p:txBody>
      </p:sp>
      <p:cxnSp>
        <p:nvCxnSpPr>
          <p:cNvPr id="25" name="直接连接符 24"/>
          <p:cNvCxnSpPr/>
          <p:nvPr/>
        </p:nvCxnSpPr>
        <p:spPr>
          <a:xfrm flipH="1">
            <a:off x="0" y="6727668"/>
            <a:ext cx="9144000" cy="0"/>
          </a:xfrm>
          <a:prstGeom prst="line">
            <a:avLst/>
          </a:prstGeom>
          <a:ln w="12700">
            <a:solidFill>
              <a:srgbClr val="E20000"/>
            </a:solidFill>
          </a:ln>
        </p:spPr>
        <p:style>
          <a:lnRef idx="1">
            <a:schemeClr val="accent1"/>
          </a:lnRef>
          <a:fillRef idx="0">
            <a:schemeClr val="accent1"/>
          </a:fillRef>
          <a:effectRef idx="0">
            <a:schemeClr val="accent1"/>
          </a:effectRef>
          <a:fontRef idx="minor">
            <a:schemeClr val="tx1"/>
          </a:fontRef>
        </p:style>
      </p:cxnSp>
      <p:sp>
        <p:nvSpPr>
          <p:cNvPr id="26" name="矩形 25"/>
          <p:cNvSpPr/>
          <p:nvPr/>
        </p:nvSpPr>
        <p:spPr>
          <a:xfrm>
            <a:off x="-1" y="937527"/>
            <a:ext cx="9144000" cy="36000"/>
          </a:xfrm>
          <a:prstGeom prst="rect">
            <a:avLst/>
          </a:prstGeom>
          <a:solidFill>
            <a:srgbClr val="E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同侧圆角矩形 29">
            <a:hlinkClick r:id="rId16" action="ppaction://hlinksldjump" tooltip="点击进入"/>
          </p:cNvPr>
          <p:cNvSpPr/>
          <p:nvPr/>
        </p:nvSpPr>
        <p:spPr>
          <a:xfrm>
            <a:off x="3275856" y="607236"/>
            <a:ext cx="1142743" cy="294545"/>
          </a:xfrm>
          <a:prstGeom prst="round2SameRect">
            <a:avLst/>
          </a:prstGeom>
          <a:gradFill flip="none" rotWithShape="1">
            <a:gsLst>
              <a:gs pos="0">
                <a:srgbClr val="FF8534"/>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a:solidFill>
                  <a:srgbClr val="C00000"/>
                </a:solidFill>
                <a:latin typeface="微软雅黑" panose="020B0503020204020204" pitchFamily="34" charset="-122"/>
                <a:ea typeface="微软雅黑" panose="020B0503020204020204" pitchFamily="34" charset="-122"/>
              </a:rPr>
              <a:t>考点一</a:t>
            </a:r>
            <a:endParaRPr lang="zh-CN" altLang="en-US" sz="1400" dirty="0">
              <a:solidFill>
                <a:srgbClr val="C00000"/>
              </a:solidFill>
              <a:latin typeface="微软雅黑" panose="020B0503020204020204" pitchFamily="34" charset="-122"/>
              <a:ea typeface="微软雅黑" panose="020B0503020204020204" pitchFamily="34" charset="-122"/>
            </a:endParaRPr>
          </a:p>
        </p:txBody>
      </p:sp>
      <p:sp>
        <p:nvSpPr>
          <p:cNvPr id="17" name="灯片编号占位符 3"/>
          <p:cNvSpPr>
            <a:spLocks noGrp="1"/>
          </p:cNvSpPr>
          <p:nvPr>
            <p:ph type="sldNum" sz="quarter" idx="4"/>
          </p:nvPr>
        </p:nvSpPr>
        <p:spPr>
          <a:xfrm>
            <a:off x="8374429" y="507713"/>
            <a:ext cx="662067" cy="365125"/>
          </a:xfrm>
          <a:prstGeom prst="rect">
            <a:avLst/>
          </a:prstGeom>
        </p:spPr>
        <p:txBody>
          <a:bodyPr/>
          <a:lstStyle>
            <a:lvl1pPr>
              <a:defRPr>
                <a:solidFill>
                  <a:schemeClr val="bg1"/>
                </a:solidFill>
                <a:latin typeface="+mj-ea"/>
                <a:ea typeface="+mj-ea"/>
              </a:defRPr>
            </a:lvl1pPr>
          </a:lstStyle>
          <a:p>
            <a:fld id="{4BF17FCF-D4DA-449D-A468-DDB7E43619E6}" type="slidenum">
              <a:rPr lang="zh-CN" altLang="en-US" smtClean="0"/>
              <a:pPr/>
              <a:t>‹#›</a:t>
            </a:fld>
            <a:endParaRPr lang="zh-CN" altLang="en-US" dirty="0"/>
          </a:p>
        </p:txBody>
      </p:sp>
      <p:sp>
        <p:nvSpPr>
          <p:cNvPr id="15" name="同侧圆角矩形 14">
            <a:hlinkClick r:id="rId17" action="ppaction://hlinksldjump" tooltip="点击进入"/>
          </p:cNvPr>
          <p:cNvSpPr/>
          <p:nvPr/>
        </p:nvSpPr>
        <p:spPr>
          <a:xfrm>
            <a:off x="4479118" y="607236"/>
            <a:ext cx="1142743" cy="294545"/>
          </a:xfrm>
          <a:prstGeom prst="round2SameRect">
            <a:avLst/>
          </a:prstGeom>
          <a:gradFill flip="none" rotWithShape="1">
            <a:gsLst>
              <a:gs pos="0">
                <a:srgbClr val="FF8534"/>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a:solidFill>
                  <a:srgbClr val="C00000"/>
                </a:solidFill>
                <a:latin typeface="微软雅黑" panose="020B0503020204020204" pitchFamily="34" charset="-122"/>
                <a:ea typeface="微软雅黑" panose="020B0503020204020204" pitchFamily="34" charset="-122"/>
              </a:rPr>
              <a:t>考点二</a:t>
            </a:r>
            <a:endParaRPr lang="zh-CN" altLang="en-US" sz="1400" dirty="0">
              <a:solidFill>
                <a:srgbClr val="C00000"/>
              </a:solidFill>
              <a:latin typeface="微软雅黑" panose="020B0503020204020204" pitchFamily="34" charset="-122"/>
              <a:ea typeface="微软雅黑" panose="020B0503020204020204" pitchFamily="34" charset="-122"/>
            </a:endParaRPr>
          </a:p>
        </p:txBody>
      </p:sp>
      <p:sp>
        <p:nvSpPr>
          <p:cNvPr id="16" name="同侧圆角矩形 15">
            <a:hlinkClick r:id="" action="ppaction://noaction" tooltip="点击进入"/>
          </p:cNvPr>
          <p:cNvSpPr/>
          <p:nvPr/>
        </p:nvSpPr>
        <p:spPr>
          <a:xfrm>
            <a:off x="5682380" y="607236"/>
            <a:ext cx="1913956" cy="294545"/>
          </a:xfrm>
          <a:prstGeom prst="round2SameRect">
            <a:avLst/>
          </a:prstGeom>
          <a:gradFill flip="none" rotWithShape="1">
            <a:gsLst>
              <a:gs pos="0">
                <a:srgbClr val="FF8534"/>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a:solidFill>
                  <a:srgbClr val="C00000"/>
                </a:solidFill>
                <a:latin typeface="微软雅黑" panose="020B0503020204020204" pitchFamily="34" charset="-122"/>
                <a:ea typeface="微软雅黑" panose="020B0503020204020204" pitchFamily="34" charset="-122"/>
              </a:rPr>
              <a:t>核心素养专项提升</a:t>
            </a:r>
            <a:endParaRPr lang="zh-CN" altLang="en-US" sz="1400" dirty="0">
              <a:solidFill>
                <a:srgbClr val="C0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2527726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61" r:id="rId5"/>
    <p:sldLayoutId id="2147483662"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2339752" y="2983026"/>
            <a:ext cx="6763711" cy="725633"/>
          </a:xfrm>
        </p:spPr>
        <p:txBody>
          <a:bodyPr/>
          <a:lstStyle/>
          <a:p>
            <a:r>
              <a:rPr lang="en-US" altLang="zh-CN" sz="3200"/>
              <a:t>Part 1</a:t>
            </a:r>
            <a:r>
              <a:rPr lang="zh-CN" altLang="en-US" sz="3200"/>
              <a:t>　抓基础　写对八种基本句型</a:t>
            </a:r>
            <a:endParaRPr lang="zh-CN" altLang="zh-CN" sz="3200" dirty="0"/>
          </a:p>
        </p:txBody>
      </p:sp>
    </p:spTree>
    <p:extLst>
      <p:ext uri="{BB962C8B-B14F-4D97-AF65-F5344CB8AC3E}">
        <p14:creationId xmlns:p14="http://schemas.microsoft.com/office/powerpoint/2010/main" val="3564674932"/>
      </p:ext>
    </p:extLst>
  </p:cSld>
  <p:clrMapOvr>
    <a:masterClrMapping/>
  </p:clrMapOvr>
  <p:transition spd="slow">
    <p:push/>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10</a:t>
            </a:fld>
            <a:r>
              <a:rPr lang="en-US" altLang="zh-CN" dirty="0"/>
              <a:t>-</a:t>
            </a:r>
            <a:endParaRPr lang="zh-CN" altLang="en-US" dirty="0"/>
          </a:p>
        </p:txBody>
      </p:sp>
      <p:sp>
        <p:nvSpPr>
          <p:cNvPr id="2" name="矩形 1"/>
          <p:cNvSpPr>
            <a:spLocks noChangeAspect="1"/>
          </p:cNvSpPr>
          <p:nvPr/>
        </p:nvSpPr>
        <p:spPr>
          <a:xfrm>
            <a:off x="508000" y="1844824"/>
            <a:ext cx="8128000" cy="2529923"/>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【秒杀</a:t>
            </a:r>
            <a:r>
              <a:rPr lang="en-US" altLang="zh-CN" sz="2200">
                <a:solidFill>
                  <a:srgbClr val="000000"/>
                </a:solidFill>
                <a:latin typeface="Times New Roman" panose="02020603050405020304" pitchFamily="18" charset="0"/>
                <a:cs typeface="Times New Roman" panose="02020603050405020304" pitchFamily="18" charset="0"/>
              </a:rPr>
              <a:t>1</a:t>
            </a:r>
            <a:r>
              <a:rPr lang="zh-CN" altLang="zh-CN" sz="2200">
                <a:solidFill>
                  <a:srgbClr val="000000"/>
                </a:solidFill>
                <a:latin typeface="Times New Roman" panose="02020603050405020304" pitchFamily="18" charset="0"/>
                <a:cs typeface="Times New Roman" panose="02020603050405020304" pitchFamily="18" charset="0"/>
              </a:rPr>
              <a:t>】此外</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我以前当志愿者的经历使我能够通过较少的培训获得该职位的资格。</a:t>
            </a:r>
            <a:r>
              <a:rPr lang="en-US" altLang="zh-CN" sz="2200">
                <a:solidFill>
                  <a:srgbClr val="000000"/>
                </a:solidFill>
                <a:latin typeface="Times New Roman" panose="02020603050405020304" pitchFamily="18" charset="0"/>
                <a:cs typeface="Times New Roman" panose="02020603050405020304" pitchFamily="18" charset="0"/>
              </a:rPr>
              <a:t>(2019·</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全国</a:t>
            </a:r>
            <a:r>
              <a:rPr lang="zh-CN" altLang="zh-CN" sz="2200">
                <a:solidFill>
                  <a:srgbClr val="000000"/>
                </a:solidFill>
                <a:latin typeface="NEU-BZ-S92"/>
                <a:cs typeface="宋体" panose="02010600030101010101" pitchFamily="2" charset="-122"/>
              </a:rPr>
              <a:t>Ⅰ</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卷</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书面表达</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54000">
              <a:lnSpc>
                <a:spcPct val="120000"/>
              </a:lnSpc>
              <a:spcAft>
                <a:spcPts val="0"/>
              </a:spcAft>
              <a:tabLst>
                <a:tab pos="1029335" algn="l"/>
                <a:tab pos="1850390" algn="l"/>
                <a:tab pos="2538095" algn="l"/>
                <a:tab pos="3221990" algn="l"/>
              </a:tabLst>
            </a:pPr>
            <a:endParaRPr lang="en-US" altLang="zh-CN" sz="2200">
              <a:solidFill>
                <a:srgbClr val="000000"/>
              </a:solidFill>
              <a:latin typeface="Times New Roman" panose="02020603050405020304" pitchFamily="18" charset="0"/>
              <a:cs typeface="Times New Roman" panose="02020603050405020304" pitchFamily="18" charset="0"/>
            </a:endParaRPr>
          </a:p>
          <a:p>
            <a:pPr indent="254000">
              <a:lnSpc>
                <a:spcPct val="120000"/>
              </a:lnSpc>
              <a:spcAft>
                <a:spcPts val="0"/>
              </a:spcAft>
              <a:tabLst>
                <a:tab pos="1029335" algn="l"/>
                <a:tab pos="1850390" algn="l"/>
                <a:tab pos="2538095" algn="l"/>
                <a:tab pos="3221990" algn="l"/>
              </a:tabLst>
            </a:pPr>
            <a:endParaRPr lang="en-US" altLang="zh-CN" sz="2200">
              <a:solidFill>
                <a:srgbClr val="000000"/>
              </a:solidFill>
              <a:latin typeface="Times New Roman" panose="02020603050405020304" pitchFamily="18" charset="0"/>
              <a:cs typeface="Times New Roman" panose="02020603050405020304" pitchFamily="18" charset="0"/>
            </a:endParaRPr>
          </a:p>
          <a:p>
            <a:pPr indent="2540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【秒杀</a:t>
            </a:r>
            <a:r>
              <a:rPr lang="en-US" altLang="zh-CN" sz="2200">
                <a:solidFill>
                  <a:srgbClr val="000000"/>
                </a:solidFill>
                <a:latin typeface="Times New Roman" panose="02020603050405020304" pitchFamily="18" charset="0"/>
                <a:cs typeface="Times New Roman" panose="02020603050405020304" pitchFamily="18" charset="0"/>
              </a:rPr>
              <a:t>2</a:t>
            </a:r>
            <a:r>
              <a:rPr lang="zh-CN" altLang="zh-CN" sz="2200">
                <a:solidFill>
                  <a:srgbClr val="000000"/>
                </a:solidFill>
                <a:latin typeface="Times New Roman" panose="02020603050405020304" pitchFamily="18" charset="0"/>
                <a:cs typeface="Times New Roman" panose="02020603050405020304" pitchFamily="18" charset="0"/>
              </a:rPr>
              <a:t>】我写信邀请你和我一起参加这个音乐节。</a:t>
            </a:r>
            <a:r>
              <a:rPr lang="en-US" altLang="zh-CN" sz="2200">
                <a:solidFill>
                  <a:srgbClr val="000000"/>
                </a:solidFill>
                <a:latin typeface="Times New Roman" panose="02020603050405020304" pitchFamily="18" charset="0"/>
                <a:cs typeface="Times New Roman" panose="02020603050405020304" pitchFamily="18" charset="0"/>
              </a:rPr>
              <a:t>(2019·</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全国</a:t>
            </a:r>
            <a:r>
              <a:rPr lang="zh-CN" altLang="zh-CN" sz="2200">
                <a:solidFill>
                  <a:srgbClr val="000000"/>
                </a:solidFill>
                <a:latin typeface="NEU-BZ-S92"/>
                <a:cs typeface="宋体" panose="02010600030101010101" pitchFamily="2" charset="-122"/>
              </a:rPr>
              <a:t>Ⅰ</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卷</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书面表达</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effectLst/>
              <a:latin typeface="NEU-BZ-S92"/>
              <a:ea typeface="方正书宋_GBK"/>
              <a:cs typeface="Times New Roman" panose="02020603050405020304" pitchFamily="18" charset="0"/>
            </a:endParaRPr>
          </a:p>
        </p:txBody>
      </p:sp>
      <p:sp>
        <p:nvSpPr>
          <p:cNvPr id="3" name="矩形 2"/>
          <p:cNvSpPr>
            <a:spLocks noChangeAspect="1"/>
          </p:cNvSpPr>
          <p:nvPr/>
        </p:nvSpPr>
        <p:spPr>
          <a:xfrm>
            <a:off x="508000" y="2656252"/>
            <a:ext cx="8128000" cy="866006"/>
          </a:xfrm>
          <a:prstGeom prst="rect">
            <a:avLst/>
          </a:prstGeom>
        </p:spPr>
        <p:txBody>
          <a:bodyPr>
            <a:spAutoFit/>
          </a:bodyPr>
          <a:lstStyle/>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Furthermore, my previous experience as a volunteer enables me to be qualified for the position with less training.</a:t>
            </a:r>
            <a:endParaRPr lang="zh-CN" altLang="zh-CN" sz="2200">
              <a:solidFill>
                <a:srgbClr val="000000"/>
              </a:solidFill>
              <a:effectLst/>
              <a:latin typeface="NEU-BZ-S92"/>
              <a:ea typeface="方正书宋_GBK"/>
              <a:cs typeface="Times New Roman" panose="02020603050405020304" pitchFamily="18" charset="0"/>
            </a:endParaRPr>
          </a:p>
        </p:txBody>
      </p:sp>
      <p:sp>
        <p:nvSpPr>
          <p:cNvPr id="4" name="矩形 3"/>
          <p:cNvSpPr>
            <a:spLocks noChangeAspect="1"/>
          </p:cNvSpPr>
          <p:nvPr/>
        </p:nvSpPr>
        <p:spPr>
          <a:xfrm>
            <a:off x="508000" y="4336972"/>
            <a:ext cx="8128000" cy="459741"/>
          </a:xfrm>
          <a:prstGeom prst="rect">
            <a:avLst/>
          </a:prstGeom>
        </p:spPr>
        <p:txBody>
          <a:bodyPr>
            <a:spAutoFit/>
          </a:bodyPr>
          <a:lstStyle/>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I am writing to invite you to participate in the festival with me.</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149583361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11</a:t>
            </a:fld>
            <a:r>
              <a:rPr lang="en-US" altLang="zh-CN" dirty="0"/>
              <a:t>-</a:t>
            </a:r>
            <a:endParaRPr lang="zh-CN" altLang="en-US" dirty="0"/>
          </a:p>
        </p:txBody>
      </p:sp>
      <p:sp>
        <p:nvSpPr>
          <p:cNvPr id="2" name="矩形 1"/>
          <p:cNvSpPr>
            <a:spLocks noChangeAspect="1"/>
          </p:cNvSpPr>
          <p:nvPr/>
        </p:nvSpPr>
        <p:spPr>
          <a:xfrm>
            <a:off x="508000" y="1556792"/>
            <a:ext cx="8128000" cy="3709862"/>
          </a:xfrm>
          <a:prstGeom prst="rect">
            <a:avLst/>
          </a:prstGeom>
        </p:spPr>
        <p:txBody>
          <a:bodyPr>
            <a:spAutoFit/>
          </a:bodyPr>
          <a:lstStyle/>
          <a:p>
            <a:pPr algn="ctr">
              <a:lnSpc>
                <a:spcPct val="120000"/>
              </a:lnSpc>
              <a:spcAft>
                <a:spcPts val="0"/>
              </a:spcAft>
              <a:tabLst>
                <a:tab pos="1029335" algn="l"/>
                <a:tab pos="1850390" algn="l"/>
                <a:tab pos="2538095" algn="l"/>
                <a:tab pos="3221990" algn="l"/>
              </a:tabLst>
            </a:pPr>
            <a:r>
              <a:rPr lang="zh-CN" altLang="zh-CN" sz="2200" b="1">
                <a:solidFill>
                  <a:srgbClr val="000000"/>
                </a:solidFill>
                <a:latin typeface="Times New Roman" panose="02020603050405020304" pitchFamily="18" charset="0"/>
                <a:cs typeface="Times New Roman" panose="02020603050405020304" pitchFamily="18" charset="0"/>
              </a:rPr>
              <a:t>基本句型六</a:t>
            </a:r>
            <a:r>
              <a:rPr lang="zh-CN" altLang="zh-CN" sz="2200">
                <a:solidFill>
                  <a:srgbClr val="000000"/>
                </a:solidFill>
                <a:latin typeface="Times New Roman" panose="02020603050405020304" pitchFamily="18" charset="0"/>
                <a:cs typeface="Times New Roman" panose="02020603050405020304" pitchFamily="18" charset="0"/>
              </a:rPr>
              <a:t>　</a:t>
            </a:r>
            <a:r>
              <a:rPr lang="en-US" altLang="zh-CN" sz="2200" b="1">
                <a:solidFill>
                  <a:srgbClr val="000000"/>
                </a:solidFill>
                <a:latin typeface="Times New Roman" panose="02020603050405020304" pitchFamily="18" charset="0"/>
                <a:cs typeface="Times New Roman" panose="02020603050405020304" pitchFamily="18" charset="0"/>
              </a:rPr>
              <a:t>There be</a:t>
            </a:r>
            <a:r>
              <a:rPr lang="zh-CN" altLang="zh-CN" sz="2200" b="1">
                <a:solidFill>
                  <a:srgbClr val="000000"/>
                </a:solidFill>
                <a:latin typeface="Times New Roman" panose="02020603050405020304" pitchFamily="18" charset="0"/>
                <a:cs typeface="Times New Roman" panose="02020603050405020304" pitchFamily="18" charset="0"/>
              </a:rPr>
              <a:t>句型</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There be</a:t>
            </a:r>
            <a:r>
              <a:rPr lang="zh-CN" altLang="zh-CN" sz="2200">
                <a:solidFill>
                  <a:srgbClr val="000000"/>
                </a:solidFill>
                <a:latin typeface="Times New Roman" panose="02020603050405020304" pitchFamily="18" charset="0"/>
                <a:cs typeface="Times New Roman" panose="02020603050405020304" pitchFamily="18" charset="0"/>
              </a:rPr>
              <a:t>句型用以表示在某处存在有某人或某物</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其基本结构是</a:t>
            </a:r>
            <a:r>
              <a:rPr lang="en-US" altLang="zh-CN" sz="2200">
                <a:solidFill>
                  <a:srgbClr val="000000"/>
                </a:solidFill>
                <a:latin typeface="Times New Roman" panose="02020603050405020304" pitchFamily="18" charset="0"/>
                <a:cs typeface="Times New Roman" panose="02020603050405020304" pitchFamily="18" charset="0"/>
              </a:rPr>
              <a:t>“There be+</a:t>
            </a:r>
            <a:r>
              <a:rPr lang="zh-CN" altLang="zh-CN" sz="2200">
                <a:solidFill>
                  <a:srgbClr val="000000"/>
                </a:solidFill>
                <a:latin typeface="Times New Roman" panose="02020603050405020304" pitchFamily="18" charset="0"/>
                <a:cs typeface="Times New Roman" panose="02020603050405020304" pitchFamily="18" charset="0"/>
              </a:rPr>
              <a:t>主语</a:t>
            </a:r>
            <a:r>
              <a:rPr lang="en-US" altLang="zh-CN" sz="2200">
                <a:solidFill>
                  <a:srgbClr val="000000"/>
                </a:solidFill>
                <a:latin typeface="Times New Roman" panose="02020603050405020304" pitchFamily="18" charset="0"/>
                <a:cs typeface="Times New Roman" panose="02020603050405020304" pitchFamily="18" charset="0"/>
              </a:rPr>
              <a:t>”,be</a:t>
            </a:r>
            <a:r>
              <a:rPr lang="zh-CN" altLang="zh-CN" sz="2200">
                <a:solidFill>
                  <a:srgbClr val="000000"/>
                </a:solidFill>
                <a:latin typeface="Times New Roman" panose="02020603050405020304" pitchFamily="18" charset="0"/>
                <a:cs typeface="Times New Roman" panose="02020603050405020304" pitchFamily="18" charset="0"/>
              </a:rPr>
              <a:t>的人称和数一般和后面的主语保持一致。</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There are many foreign students studying Chinese now.</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现在有许多外国学生在学汉语。</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【秒杀</a:t>
            </a:r>
            <a:r>
              <a:rPr lang="en-US" altLang="zh-CN" sz="2200">
                <a:solidFill>
                  <a:srgbClr val="000000"/>
                </a:solidFill>
                <a:latin typeface="Times New Roman" panose="02020603050405020304" pitchFamily="18" charset="0"/>
                <a:cs typeface="Times New Roman" panose="02020603050405020304" pitchFamily="18" charset="0"/>
              </a:rPr>
              <a:t>1</a:t>
            </a:r>
            <a:r>
              <a:rPr lang="zh-CN" altLang="zh-CN" sz="2200">
                <a:solidFill>
                  <a:srgbClr val="000000"/>
                </a:solidFill>
                <a:latin typeface="Times New Roman" panose="02020603050405020304" pitchFamily="18" charset="0"/>
                <a:cs typeface="Times New Roman" panose="02020603050405020304" pitchFamily="18" charset="0"/>
              </a:rPr>
              <a:t>】我们看到除了树什么也没有剩下。</a:t>
            </a:r>
            <a:r>
              <a:rPr lang="en-US" altLang="zh-CN" sz="2200">
                <a:solidFill>
                  <a:srgbClr val="000000"/>
                </a:solidFill>
                <a:latin typeface="Times New Roman" panose="02020603050405020304" pitchFamily="18" charset="0"/>
                <a:cs typeface="Times New Roman" panose="02020603050405020304" pitchFamily="18" charset="0"/>
              </a:rPr>
              <a:t>(2018·</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浙江卷</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读后续写</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algn="r">
              <a:lnSpc>
                <a:spcPct val="120000"/>
              </a:lnSpc>
              <a:spcAft>
                <a:spcPts val="0"/>
              </a:spcAft>
              <a:tabLst>
                <a:tab pos="1029335" algn="l"/>
                <a:tab pos="1850390" algn="l"/>
                <a:tab pos="2538095" algn="l"/>
                <a:tab pos="3221990" algn="l"/>
              </a:tabLst>
            </a:pPr>
            <a:r>
              <a:rPr lang="en-US" altLang="zh-CN" sz="2200" u="dotted">
                <a:solidFill>
                  <a:srgbClr val="000000"/>
                </a:solidFill>
                <a:uFill>
                  <a:solidFill>
                    <a:srgbClr val="000000"/>
                  </a:solidFill>
                </a:uFill>
                <a:latin typeface="宋体" panose="02010600030101010101" pitchFamily="2" charset="-122"/>
                <a:ea typeface="方正书宋_GBK"/>
                <a:cs typeface="Times New Roman" panose="02020603050405020304" pitchFamily="18" charset="0"/>
              </a:rPr>
              <a:t> </a:t>
            </a:r>
            <a:endParaRPr lang="zh-CN" altLang="zh-CN" sz="2200">
              <a:solidFill>
                <a:srgbClr val="000000"/>
              </a:solidFill>
              <a:latin typeface="NEU-BZ-S92"/>
              <a:ea typeface="方正书宋_GBK"/>
              <a:cs typeface="Times New Roman" panose="02020603050405020304" pitchFamily="18" charset="0"/>
            </a:endParaRPr>
          </a:p>
          <a:p>
            <a:pPr indent="2540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【秒杀</a:t>
            </a:r>
            <a:r>
              <a:rPr lang="en-US" altLang="zh-CN" sz="2200">
                <a:solidFill>
                  <a:srgbClr val="000000"/>
                </a:solidFill>
                <a:latin typeface="Times New Roman" panose="02020603050405020304" pitchFamily="18" charset="0"/>
                <a:cs typeface="Times New Roman" panose="02020603050405020304" pitchFamily="18" charset="0"/>
              </a:rPr>
              <a:t>2</a:t>
            </a:r>
            <a:r>
              <a:rPr lang="zh-CN" altLang="zh-CN" sz="2200">
                <a:solidFill>
                  <a:srgbClr val="000000"/>
                </a:solidFill>
                <a:latin typeface="Times New Roman" panose="02020603050405020304" pitchFamily="18" charset="0"/>
                <a:cs typeface="Times New Roman" panose="02020603050405020304" pitchFamily="18" charset="0"/>
              </a:rPr>
              <a:t>】首先</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将会有大量的活动。</a:t>
            </a:r>
            <a:r>
              <a:rPr lang="en-US" altLang="zh-CN" sz="2200">
                <a:solidFill>
                  <a:srgbClr val="000000"/>
                </a:solidFill>
                <a:latin typeface="Times New Roman" panose="02020603050405020304" pitchFamily="18" charset="0"/>
                <a:cs typeface="Times New Roman" panose="02020603050405020304" pitchFamily="18" charset="0"/>
              </a:rPr>
              <a:t>(2017·</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全国</a:t>
            </a:r>
            <a:r>
              <a:rPr lang="zh-CN" altLang="zh-CN" sz="2200">
                <a:solidFill>
                  <a:srgbClr val="000000"/>
                </a:solidFill>
                <a:latin typeface="NEU-BZ-S92"/>
                <a:cs typeface="宋体" panose="02010600030101010101" pitchFamily="2" charset="-122"/>
              </a:rPr>
              <a:t>Ⅲ</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卷</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书面表达</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effectLst/>
              <a:latin typeface="NEU-BZ-S92"/>
              <a:ea typeface="方正书宋_GBK"/>
              <a:cs typeface="Times New Roman" panose="02020603050405020304" pitchFamily="18" charset="0"/>
            </a:endParaRPr>
          </a:p>
        </p:txBody>
      </p:sp>
      <p:sp>
        <p:nvSpPr>
          <p:cNvPr id="3" name="矩形 2"/>
          <p:cNvSpPr>
            <a:spLocks noChangeAspect="1"/>
          </p:cNvSpPr>
          <p:nvPr/>
        </p:nvSpPr>
        <p:spPr>
          <a:xfrm>
            <a:off x="508000" y="4364843"/>
            <a:ext cx="8128000" cy="459741"/>
          </a:xfrm>
          <a:prstGeom prst="rect">
            <a:avLst/>
          </a:prstGeom>
        </p:spPr>
        <p:txBody>
          <a:bodyPr>
            <a:spAutoFit/>
          </a:bodyPr>
          <a:lstStyle/>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There was nothing left in our sight but the trees.</a:t>
            </a:r>
            <a:endParaRPr lang="zh-CN" altLang="zh-CN" sz="2200">
              <a:solidFill>
                <a:srgbClr val="000000"/>
              </a:solidFill>
              <a:effectLst/>
              <a:latin typeface="NEU-BZ-S92"/>
              <a:ea typeface="方正书宋_GBK"/>
              <a:cs typeface="Times New Roman" panose="02020603050405020304" pitchFamily="18" charset="0"/>
            </a:endParaRPr>
          </a:p>
        </p:txBody>
      </p:sp>
      <p:sp>
        <p:nvSpPr>
          <p:cNvPr id="4" name="矩形 3"/>
          <p:cNvSpPr>
            <a:spLocks noChangeAspect="1"/>
          </p:cNvSpPr>
          <p:nvPr/>
        </p:nvSpPr>
        <p:spPr>
          <a:xfrm>
            <a:off x="508000" y="5228939"/>
            <a:ext cx="8128000" cy="459741"/>
          </a:xfrm>
          <a:prstGeom prst="rect">
            <a:avLst/>
          </a:prstGeom>
        </p:spPr>
        <p:txBody>
          <a:bodyPr>
            <a:spAutoFit/>
          </a:bodyPr>
          <a:lstStyle/>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First and foremost, there will be a great many activities.</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38791605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12</a:t>
            </a:fld>
            <a:r>
              <a:rPr lang="en-US" altLang="zh-CN" dirty="0"/>
              <a:t>-</a:t>
            </a:r>
            <a:endParaRPr lang="zh-CN" altLang="en-US" dirty="0"/>
          </a:p>
        </p:txBody>
      </p:sp>
      <p:sp>
        <p:nvSpPr>
          <p:cNvPr id="2" name="矩形 1"/>
          <p:cNvSpPr>
            <a:spLocks noChangeAspect="1"/>
          </p:cNvSpPr>
          <p:nvPr/>
        </p:nvSpPr>
        <p:spPr>
          <a:xfrm>
            <a:off x="508000" y="1844824"/>
            <a:ext cx="8128000" cy="2123658"/>
          </a:xfrm>
          <a:prstGeom prst="rect">
            <a:avLst/>
          </a:prstGeom>
        </p:spPr>
        <p:txBody>
          <a:bodyPr>
            <a:spAutoFit/>
          </a:bodyPr>
          <a:lstStyle/>
          <a:p>
            <a:pPr indent="459105" algn="ctr">
              <a:lnSpc>
                <a:spcPct val="120000"/>
              </a:lnSpc>
              <a:spcAft>
                <a:spcPts val="0"/>
              </a:spcAft>
              <a:tabLst>
                <a:tab pos="1029335" algn="l"/>
                <a:tab pos="1850390" algn="l"/>
                <a:tab pos="2538095" algn="l"/>
                <a:tab pos="3221990" algn="l"/>
              </a:tabLst>
            </a:pPr>
            <a:r>
              <a:rPr lang="zh-CN" altLang="zh-CN" sz="2200" b="1">
                <a:solidFill>
                  <a:srgbClr val="000000"/>
                </a:solidFill>
                <a:latin typeface="Times New Roman" panose="02020603050405020304" pitchFamily="18" charset="0"/>
                <a:cs typeface="Times New Roman" panose="02020603050405020304" pitchFamily="18" charset="0"/>
              </a:rPr>
              <a:t>基本句型七</a:t>
            </a:r>
            <a:r>
              <a:rPr lang="zh-CN" altLang="zh-CN" sz="2200">
                <a:solidFill>
                  <a:srgbClr val="000000"/>
                </a:solidFill>
                <a:latin typeface="Times New Roman" panose="02020603050405020304" pitchFamily="18" charset="0"/>
                <a:cs typeface="Times New Roman" panose="02020603050405020304" pitchFamily="18" charset="0"/>
              </a:rPr>
              <a:t>　</a:t>
            </a:r>
            <a:r>
              <a:rPr lang="zh-CN" altLang="zh-CN" sz="2200" b="1">
                <a:solidFill>
                  <a:srgbClr val="000000"/>
                </a:solidFill>
                <a:latin typeface="Times New Roman" panose="02020603050405020304" pitchFamily="18" charset="0"/>
                <a:cs typeface="Times New Roman" panose="02020603050405020304" pitchFamily="18" charset="0"/>
              </a:rPr>
              <a:t>主从复合句</a:t>
            </a:r>
            <a:endParaRPr lang="zh-CN" altLang="zh-CN" sz="2200">
              <a:solidFill>
                <a:srgbClr val="000000"/>
              </a:solidFill>
              <a:latin typeface="NEU-BZ-S92"/>
              <a:ea typeface="方正书宋_GBK"/>
              <a:cs typeface="Times New Roman" panose="02020603050405020304" pitchFamily="18" charset="0"/>
            </a:endParaRPr>
          </a:p>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1</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名词性从句</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(1)I wonder whether/if...</a:t>
            </a:r>
            <a:r>
              <a:rPr lang="zh-CN" altLang="zh-CN" sz="2200">
                <a:solidFill>
                  <a:srgbClr val="000000"/>
                </a:solidFill>
                <a:latin typeface="Times New Roman" panose="02020603050405020304" pitchFamily="18" charset="0"/>
                <a:cs typeface="Times New Roman" panose="02020603050405020304" pitchFamily="18" charset="0"/>
              </a:rPr>
              <a:t>我想知道是否</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【秒杀】我想知道你是否有空和我分享这一快乐的时刻。</a:t>
            </a:r>
            <a:r>
              <a:rPr lang="en-US" altLang="zh-CN" sz="2200">
                <a:solidFill>
                  <a:srgbClr val="000000"/>
                </a:solidFill>
                <a:latin typeface="Times New Roman" panose="02020603050405020304" pitchFamily="18" charset="0"/>
                <a:cs typeface="Times New Roman" panose="02020603050405020304" pitchFamily="18" charset="0"/>
              </a:rPr>
              <a:t>(2019·</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全国</a:t>
            </a:r>
            <a:r>
              <a:rPr lang="zh-CN" altLang="zh-CN" sz="2200">
                <a:solidFill>
                  <a:srgbClr val="000000"/>
                </a:solidFill>
                <a:latin typeface="NEU-BZ-S92"/>
                <a:cs typeface="宋体" panose="02010600030101010101" pitchFamily="2" charset="-122"/>
              </a:rPr>
              <a:t>Ⅲ</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卷</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书面表达</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p:txBody>
      </p:sp>
      <p:sp>
        <p:nvSpPr>
          <p:cNvPr id="3" name="矩形 2"/>
          <p:cNvSpPr>
            <a:spLocks noChangeAspect="1"/>
          </p:cNvSpPr>
          <p:nvPr/>
        </p:nvSpPr>
        <p:spPr>
          <a:xfrm>
            <a:off x="508000" y="3968482"/>
            <a:ext cx="8128000" cy="866006"/>
          </a:xfrm>
          <a:prstGeom prst="rect">
            <a:avLst/>
          </a:prstGeom>
        </p:spPr>
        <p:txBody>
          <a:bodyPr>
            <a:spAutoFit/>
          </a:bodyPr>
          <a:lstStyle/>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I wonder whether you are available to come and share this joyful moment with me.</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63079751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13</a:t>
            </a:fld>
            <a:r>
              <a:rPr lang="en-US" altLang="zh-CN" dirty="0"/>
              <a:t>-</a:t>
            </a:r>
            <a:endParaRPr lang="zh-CN" altLang="en-US" dirty="0"/>
          </a:p>
        </p:txBody>
      </p:sp>
      <p:sp>
        <p:nvSpPr>
          <p:cNvPr id="2" name="矩形 1"/>
          <p:cNvSpPr>
            <a:spLocks noChangeAspect="1"/>
          </p:cNvSpPr>
          <p:nvPr/>
        </p:nvSpPr>
        <p:spPr>
          <a:xfrm>
            <a:off x="508000" y="1478508"/>
            <a:ext cx="8128000" cy="2936188"/>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(2)What impressed/surprised/shocked me most was that...</a:t>
            </a:r>
            <a:r>
              <a:rPr lang="zh-CN" altLang="zh-CN" sz="2200">
                <a:solidFill>
                  <a:srgbClr val="000000"/>
                </a:solidFill>
                <a:latin typeface="Times New Roman" panose="02020603050405020304" pitchFamily="18" charset="0"/>
                <a:cs typeface="Times New Roman" panose="02020603050405020304" pitchFamily="18" charset="0"/>
              </a:rPr>
              <a:t>最使我印象深刻</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惊讶</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震惊的是</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【秒杀</a:t>
            </a:r>
            <a:r>
              <a:rPr lang="en-US" altLang="zh-CN" sz="2200">
                <a:solidFill>
                  <a:srgbClr val="000000"/>
                </a:solidFill>
                <a:latin typeface="Times New Roman" panose="02020603050405020304" pitchFamily="18" charset="0"/>
                <a:cs typeface="Times New Roman" panose="02020603050405020304" pitchFamily="18" charset="0"/>
              </a:rPr>
              <a:t>1</a:t>
            </a:r>
            <a:r>
              <a:rPr lang="zh-CN" altLang="zh-CN" sz="2200">
                <a:solidFill>
                  <a:srgbClr val="000000"/>
                </a:solidFill>
                <a:latin typeface="Times New Roman" panose="02020603050405020304" pitchFamily="18" charset="0"/>
                <a:cs typeface="Times New Roman" panose="02020603050405020304" pitchFamily="18" charset="0"/>
              </a:rPr>
              <a:t>】最使我印象深刻的是他们从不丧失信心。</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endParaRPr lang="en-US" altLang="zh-CN" sz="2200">
              <a:solidFill>
                <a:srgbClr val="000000"/>
              </a:solidFill>
              <a:latin typeface="Times New Roman" panose="02020603050405020304" pitchFamily="18" charset="0"/>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endParaRPr lang="en-US" altLang="zh-CN" sz="2200">
              <a:solidFill>
                <a:srgbClr val="000000"/>
              </a:solidFill>
              <a:latin typeface="Times New Roman" panose="02020603050405020304" pitchFamily="18" charset="0"/>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【秒杀</a:t>
            </a:r>
            <a:r>
              <a:rPr lang="en-US" altLang="zh-CN" sz="2200">
                <a:solidFill>
                  <a:srgbClr val="000000"/>
                </a:solidFill>
                <a:latin typeface="Times New Roman" panose="02020603050405020304" pitchFamily="18" charset="0"/>
                <a:cs typeface="Times New Roman" panose="02020603050405020304" pitchFamily="18" charset="0"/>
              </a:rPr>
              <a:t>2</a:t>
            </a:r>
            <a:r>
              <a:rPr lang="zh-CN" altLang="zh-CN" sz="2200">
                <a:solidFill>
                  <a:srgbClr val="000000"/>
                </a:solidFill>
                <a:latin typeface="Times New Roman" panose="02020603050405020304" pitchFamily="18" charset="0"/>
                <a:cs typeface="Times New Roman" panose="02020603050405020304" pitchFamily="18" charset="0"/>
              </a:rPr>
              <a:t>】最令我们感到惊喜的是那些农民们大为称赞我们所做的事。</a:t>
            </a:r>
            <a:endParaRPr lang="zh-CN" altLang="zh-CN" sz="2200">
              <a:solidFill>
                <a:srgbClr val="000000"/>
              </a:solidFill>
              <a:latin typeface="NEU-BZ-S92"/>
              <a:ea typeface="方正书宋_GBK"/>
              <a:cs typeface="Times New Roman" panose="02020603050405020304" pitchFamily="18" charset="0"/>
            </a:endParaRPr>
          </a:p>
        </p:txBody>
      </p:sp>
      <p:sp>
        <p:nvSpPr>
          <p:cNvPr id="3" name="矩形 2"/>
          <p:cNvSpPr>
            <a:spLocks noChangeAspect="1"/>
          </p:cNvSpPr>
          <p:nvPr/>
        </p:nvSpPr>
        <p:spPr>
          <a:xfrm>
            <a:off x="508000" y="2852936"/>
            <a:ext cx="8128000" cy="459741"/>
          </a:xfrm>
          <a:prstGeom prst="rect">
            <a:avLst/>
          </a:prstGeom>
        </p:spPr>
        <p:txBody>
          <a:bodyPr>
            <a:spAutoFit/>
          </a:bodyPr>
          <a:lstStyle/>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What impressed me most was that they never lost heart.</a:t>
            </a:r>
            <a:endParaRPr lang="zh-CN" altLang="zh-CN" sz="2200">
              <a:solidFill>
                <a:srgbClr val="000000"/>
              </a:solidFill>
              <a:effectLst/>
              <a:latin typeface="NEU-BZ-S92"/>
              <a:ea typeface="方正书宋_GBK"/>
              <a:cs typeface="Times New Roman" panose="02020603050405020304" pitchFamily="18" charset="0"/>
            </a:endParaRPr>
          </a:p>
        </p:txBody>
      </p:sp>
      <p:sp>
        <p:nvSpPr>
          <p:cNvPr id="4" name="矩形 3"/>
          <p:cNvSpPr>
            <a:spLocks noChangeAspect="1"/>
          </p:cNvSpPr>
          <p:nvPr/>
        </p:nvSpPr>
        <p:spPr>
          <a:xfrm>
            <a:off x="508000" y="4414696"/>
            <a:ext cx="8128000" cy="866006"/>
          </a:xfrm>
          <a:prstGeom prst="rect">
            <a:avLst/>
          </a:prstGeom>
        </p:spPr>
        <p:txBody>
          <a:bodyPr>
            <a:spAutoFit/>
          </a:bodyPr>
          <a:lstStyle/>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What surprised us most was that the farmers praised us for what we had done.</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117744982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14</a:t>
            </a:fld>
            <a:r>
              <a:rPr lang="en-US" altLang="zh-CN" dirty="0"/>
              <a:t>-</a:t>
            </a:r>
            <a:endParaRPr lang="zh-CN" altLang="en-US" dirty="0"/>
          </a:p>
        </p:txBody>
      </p:sp>
      <p:sp>
        <p:nvSpPr>
          <p:cNvPr id="2" name="矩形 1"/>
          <p:cNvSpPr>
            <a:spLocks noChangeAspect="1"/>
          </p:cNvSpPr>
          <p:nvPr/>
        </p:nvSpPr>
        <p:spPr>
          <a:xfrm>
            <a:off x="508000" y="1052736"/>
            <a:ext cx="8128000" cy="4967514"/>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(3)It is+important/necessary/strange that...</a:t>
            </a:r>
            <a:r>
              <a:rPr lang="zh-CN" altLang="zh-CN" sz="2200">
                <a:solidFill>
                  <a:srgbClr val="000000"/>
                </a:solidFill>
                <a:latin typeface="Times New Roman" panose="02020603050405020304" pitchFamily="18" charset="0"/>
                <a:cs typeface="Times New Roman" panose="02020603050405020304" pitchFamily="18" charset="0"/>
              </a:rPr>
              <a:t>重要的</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必需的</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奇怪的是</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【秒杀】对排名保持客观态度是很有必要的。</a:t>
            </a:r>
            <a:r>
              <a:rPr lang="en-US" altLang="zh-CN" sz="2200">
                <a:solidFill>
                  <a:srgbClr val="000000"/>
                </a:solidFill>
                <a:latin typeface="Times New Roman" panose="02020603050405020304" pitchFamily="18" charset="0"/>
                <a:cs typeface="Times New Roman" panose="02020603050405020304" pitchFamily="18" charset="0"/>
              </a:rPr>
              <a:t>(2018·</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江苏卷</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书面表达</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endParaRPr lang="en-US" altLang="zh-CN" sz="2200">
              <a:solidFill>
                <a:srgbClr val="000000"/>
              </a:solidFill>
              <a:latin typeface="Times New Roman" panose="02020603050405020304" pitchFamily="18" charset="0"/>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(4)That/This/It is why/because...</a:t>
            </a:r>
            <a:r>
              <a:rPr lang="zh-CN" altLang="zh-CN" sz="2200">
                <a:solidFill>
                  <a:srgbClr val="000000"/>
                </a:solidFill>
                <a:latin typeface="Times New Roman" panose="02020603050405020304" pitchFamily="18" charset="0"/>
                <a:cs typeface="Times New Roman" panose="02020603050405020304" pitchFamily="18" charset="0"/>
              </a:rPr>
              <a:t>那</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这就是为什么</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因为</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【秒杀</a:t>
            </a:r>
            <a:r>
              <a:rPr lang="en-US" altLang="zh-CN" sz="2200">
                <a:solidFill>
                  <a:srgbClr val="000000"/>
                </a:solidFill>
                <a:latin typeface="Times New Roman" panose="02020603050405020304" pitchFamily="18" charset="0"/>
                <a:cs typeface="Times New Roman" panose="02020603050405020304" pitchFamily="18" charset="0"/>
              </a:rPr>
              <a:t>1</a:t>
            </a:r>
            <a:r>
              <a:rPr lang="zh-CN" altLang="zh-CN" sz="2200">
                <a:solidFill>
                  <a:srgbClr val="000000"/>
                </a:solidFill>
                <a:latin typeface="Times New Roman" panose="02020603050405020304" pitchFamily="18" charset="0"/>
                <a:cs typeface="Times New Roman" panose="02020603050405020304" pitchFamily="18" charset="0"/>
              </a:rPr>
              <a:t>】我特别喜欢篮球</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这是因为它一直使我有能力面对生活中的挑战。</a:t>
            </a:r>
            <a:r>
              <a:rPr lang="en-US" altLang="zh-CN" sz="2200">
                <a:solidFill>
                  <a:srgbClr val="000000"/>
                </a:solidFill>
                <a:latin typeface="Times New Roman" panose="02020603050405020304" pitchFamily="18" charset="0"/>
                <a:cs typeface="Times New Roman" panose="02020603050405020304" pitchFamily="18" charset="0"/>
              </a:rPr>
              <a:t>(2018·</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全国</a:t>
            </a:r>
            <a:r>
              <a:rPr lang="zh-CN" altLang="zh-CN" sz="2200">
                <a:solidFill>
                  <a:srgbClr val="000000"/>
                </a:solidFill>
                <a:latin typeface="NEU-BZ-S92"/>
                <a:cs typeface="宋体" panose="02010600030101010101" pitchFamily="2" charset="-122"/>
              </a:rPr>
              <a:t>Ⅲ</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卷</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书面表达</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endParaRPr lang="en-US" altLang="zh-CN" sz="2200">
              <a:solidFill>
                <a:srgbClr val="000000"/>
              </a:solidFill>
              <a:latin typeface="Times New Roman" panose="02020603050405020304" pitchFamily="18" charset="0"/>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endParaRPr lang="en-US" altLang="zh-CN" sz="2200">
              <a:solidFill>
                <a:srgbClr val="000000"/>
              </a:solidFill>
              <a:latin typeface="Times New Roman" panose="02020603050405020304" pitchFamily="18" charset="0"/>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【秒杀</a:t>
            </a:r>
            <a:r>
              <a:rPr lang="en-US" altLang="zh-CN" sz="2200">
                <a:solidFill>
                  <a:srgbClr val="000000"/>
                </a:solidFill>
                <a:latin typeface="Times New Roman" panose="02020603050405020304" pitchFamily="18" charset="0"/>
                <a:cs typeface="Times New Roman" panose="02020603050405020304" pitchFamily="18" charset="0"/>
              </a:rPr>
              <a:t>2</a:t>
            </a:r>
            <a:r>
              <a:rPr lang="zh-CN" altLang="zh-CN" sz="2200">
                <a:solidFill>
                  <a:srgbClr val="000000"/>
                </a:solidFill>
                <a:latin typeface="Times New Roman" panose="02020603050405020304" pitchFamily="18" charset="0"/>
                <a:cs typeface="Times New Roman" panose="02020603050405020304" pitchFamily="18" charset="0"/>
              </a:rPr>
              <a:t>】那就是为什么我认为长江之行是一个更好的选择。</a:t>
            </a:r>
            <a:r>
              <a:rPr lang="en-US" altLang="zh-CN" sz="2200">
                <a:solidFill>
                  <a:srgbClr val="000000"/>
                </a:solidFill>
                <a:latin typeface="Times New Roman" panose="02020603050405020304" pitchFamily="18" charset="0"/>
                <a:cs typeface="Times New Roman" panose="02020603050405020304" pitchFamily="18" charset="0"/>
              </a:rPr>
              <a:t>(2017·</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北京卷</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书面表达</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p:txBody>
      </p:sp>
      <p:sp>
        <p:nvSpPr>
          <p:cNvPr id="3" name="矩形 2"/>
          <p:cNvSpPr>
            <a:spLocks noChangeAspect="1"/>
          </p:cNvSpPr>
          <p:nvPr/>
        </p:nvSpPr>
        <p:spPr>
          <a:xfrm>
            <a:off x="508000" y="2677797"/>
            <a:ext cx="8128000" cy="459741"/>
          </a:xfrm>
          <a:prstGeom prst="rect">
            <a:avLst/>
          </a:prstGeom>
        </p:spPr>
        <p:txBody>
          <a:bodyPr>
            <a:spAutoFit/>
          </a:bodyPr>
          <a:lstStyle/>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It is necessary to hold an objective attitude towards ratings.</a:t>
            </a:r>
            <a:endParaRPr lang="zh-CN" altLang="zh-CN" sz="2200">
              <a:solidFill>
                <a:srgbClr val="000000"/>
              </a:solidFill>
              <a:effectLst/>
              <a:latin typeface="NEU-BZ-S92"/>
              <a:ea typeface="方正书宋_GBK"/>
              <a:cs typeface="Times New Roman" panose="02020603050405020304" pitchFamily="18" charset="0"/>
            </a:endParaRPr>
          </a:p>
        </p:txBody>
      </p:sp>
      <p:sp>
        <p:nvSpPr>
          <p:cNvPr id="5" name="矩形 4"/>
          <p:cNvSpPr>
            <a:spLocks noChangeAspect="1"/>
          </p:cNvSpPr>
          <p:nvPr/>
        </p:nvSpPr>
        <p:spPr>
          <a:xfrm>
            <a:off x="508000" y="4299163"/>
            <a:ext cx="8128000" cy="866006"/>
          </a:xfrm>
          <a:prstGeom prst="rect">
            <a:avLst/>
          </a:prstGeom>
        </p:spPr>
        <p:txBody>
          <a:bodyPr>
            <a:spAutoFit/>
          </a:bodyPr>
          <a:lstStyle/>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I am particularly fond of basketball.It</a:t>
            </a:r>
            <a:r>
              <a:rPr lang="en-US" altLang="zh-CN" sz="2200">
                <a:solidFill>
                  <a:srgbClr val="FF0000"/>
                </a:solidFill>
                <a:latin typeface="宋体" panose="02010600030101010101" pitchFamily="2" charset="-122"/>
                <a:ea typeface="方正书宋_GBK"/>
                <a:cs typeface="Times New Roman" panose="02020603050405020304" pitchFamily="18" charset="0"/>
              </a:rPr>
              <a:t>’</a:t>
            </a:r>
            <a:r>
              <a:rPr lang="en-US" altLang="zh-CN" sz="2200">
                <a:solidFill>
                  <a:srgbClr val="FF0000"/>
                </a:solidFill>
                <a:latin typeface="Times New Roman" panose="02020603050405020304" pitchFamily="18" charset="0"/>
                <a:cs typeface="Times New Roman" panose="02020603050405020304" pitchFamily="18" charset="0"/>
              </a:rPr>
              <a:t>s because it has been giving me strength to confront the challenge in my life.</a:t>
            </a:r>
            <a:endParaRPr lang="zh-CN" altLang="zh-CN" sz="2200">
              <a:solidFill>
                <a:srgbClr val="000000"/>
              </a:solidFill>
              <a:effectLst/>
              <a:latin typeface="NEU-BZ-S92"/>
              <a:ea typeface="方正书宋_GBK"/>
              <a:cs typeface="Times New Roman" panose="02020603050405020304" pitchFamily="18" charset="0"/>
            </a:endParaRPr>
          </a:p>
        </p:txBody>
      </p:sp>
      <p:sp>
        <p:nvSpPr>
          <p:cNvPr id="6" name="矩形 5"/>
          <p:cNvSpPr>
            <a:spLocks noChangeAspect="1"/>
          </p:cNvSpPr>
          <p:nvPr/>
        </p:nvSpPr>
        <p:spPr>
          <a:xfrm>
            <a:off x="508000" y="5803093"/>
            <a:ext cx="8128000" cy="866006"/>
          </a:xfrm>
          <a:prstGeom prst="rect">
            <a:avLst/>
          </a:prstGeom>
        </p:spPr>
        <p:txBody>
          <a:bodyPr>
            <a:spAutoFit/>
          </a:bodyPr>
          <a:lstStyle/>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That</a:t>
            </a:r>
            <a:r>
              <a:rPr lang="en-US" altLang="zh-CN" sz="2200">
                <a:solidFill>
                  <a:srgbClr val="FF0000"/>
                </a:solidFill>
                <a:latin typeface="宋体" panose="02010600030101010101" pitchFamily="2" charset="-122"/>
                <a:ea typeface="方正书宋_GBK"/>
                <a:cs typeface="Times New Roman" panose="02020603050405020304" pitchFamily="18" charset="0"/>
              </a:rPr>
              <a:t>’</a:t>
            </a:r>
            <a:r>
              <a:rPr lang="en-US" altLang="zh-CN" sz="2200">
                <a:solidFill>
                  <a:srgbClr val="FF0000"/>
                </a:solidFill>
                <a:latin typeface="Times New Roman" panose="02020603050405020304" pitchFamily="18" charset="0"/>
                <a:cs typeface="Times New Roman" panose="02020603050405020304" pitchFamily="18" charset="0"/>
              </a:rPr>
              <a:t>s why I think the trip along the Yangtze River will be a better choice.</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245461947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15</a:t>
            </a:fld>
            <a:r>
              <a:rPr lang="en-US" altLang="zh-CN" dirty="0"/>
              <a:t>-</a:t>
            </a:r>
            <a:endParaRPr lang="zh-CN" altLang="en-US" dirty="0"/>
          </a:p>
        </p:txBody>
      </p:sp>
      <p:sp>
        <p:nvSpPr>
          <p:cNvPr id="2" name="矩形 1"/>
          <p:cNvSpPr>
            <a:spLocks noChangeAspect="1"/>
          </p:cNvSpPr>
          <p:nvPr/>
        </p:nvSpPr>
        <p:spPr>
          <a:xfrm>
            <a:off x="508000" y="1275375"/>
            <a:ext cx="8128000" cy="3342453"/>
          </a:xfrm>
          <a:prstGeom prst="rect">
            <a:avLst/>
          </a:prstGeom>
        </p:spPr>
        <p:txBody>
          <a:bodyPr>
            <a:spAutoFit/>
          </a:bodyPr>
          <a:lstStyle/>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2</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状语从句</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(1)when/while</a:t>
            </a:r>
            <a:r>
              <a:rPr lang="zh-CN" altLang="zh-CN" sz="2200">
                <a:solidFill>
                  <a:srgbClr val="000000"/>
                </a:solidFill>
                <a:latin typeface="Times New Roman" panose="02020603050405020304" pitchFamily="18" charset="0"/>
                <a:cs typeface="Times New Roman" panose="02020603050405020304" pitchFamily="18" charset="0"/>
              </a:rPr>
              <a:t>当</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的时候</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【秒杀</a:t>
            </a:r>
            <a:r>
              <a:rPr lang="en-US" altLang="zh-CN" sz="2200">
                <a:solidFill>
                  <a:srgbClr val="000000"/>
                </a:solidFill>
                <a:latin typeface="Times New Roman" panose="02020603050405020304" pitchFamily="18" charset="0"/>
                <a:cs typeface="Times New Roman" panose="02020603050405020304" pitchFamily="18" charset="0"/>
              </a:rPr>
              <a:t>1</a:t>
            </a:r>
            <a:r>
              <a:rPr lang="zh-CN" altLang="zh-CN" sz="2200">
                <a:solidFill>
                  <a:srgbClr val="000000"/>
                </a:solidFill>
                <a:latin typeface="Times New Roman" panose="02020603050405020304" pitchFamily="18" charset="0"/>
                <a:cs typeface="Times New Roman" panose="02020603050405020304" pitchFamily="18" charset="0"/>
              </a:rPr>
              <a:t>】当谈及你必须要带走的东西</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一些适合夏天的衣服和一把雨伞是必须的。</a:t>
            </a:r>
            <a:r>
              <a:rPr lang="en-US" altLang="zh-CN" sz="2200">
                <a:solidFill>
                  <a:srgbClr val="000000"/>
                </a:solidFill>
                <a:latin typeface="Times New Roman" panose="02020603050405020304" pitchFamily="18" charset="0"/>
                <a:cs typeface="Times New Roman" panose="02020603050405020304" pitchFamily="18" charset="0"/>
              </a:rPr>
              <a:t>(2019·</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北京卷</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书面表达</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endParaRPr lang="en-US" altLang="zh-CN" sz="2200">
              <a:solidFill>
                <a:srgbClr val="000000"/>
              </a:solidFill>
              <a:latin typeface="Times New Roman" panose="02020603050405020304" pitchFamily="18" charset="0"/>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endParaRPr lang="en-US" altLang="zh-CN" sz="2200">
              <a:solidFill>
                <a:srgbClr val="000000"/>
              </a:solidFill>
              <a:latin typeface="Times New Roman" panose="02020603050405020304" pitchFamily="18" charset="0"/>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【秒杀</a:t>
            </a:r>
            <a:r>
              <a:rPr lang="en-US" altLang="zh-CN" sz="2200">
                <a:solidFill>
                  <a:srgbClr val="000000"/>
                </a:solidFill>
                <a:latin typeface="Times New Roman" panose="02020603050405020304" pitchFamily="18" charset="0"/>
                <a:cs typeface="Times New Roman" panose="02020603050405020304" pitchFamily="18" charset="0"/>
              </a:rPr>
              <a:t>2</a:t>
            </a:r>
            <a:r>
              <a:rPr lang="zh-CN" altLang="zh-CN" sz="2200">
                <a:solidFill>
                  <a:srgbClr val="000000"/>
                </a:solidFill>
                <a:latin typeface="Times New Roman" panose="02020603050405020304" pitchFamily="18" charset="0"/>
                <a:cs typeface="Times New Roman" panose="02020603050405020304" pitchFamily="18" charset="0"/>
              </a:rPr>
              <a:t>】吃饭时我告诉父母我们在农场所做的事。</a:t>
            </a:r>
            <a:r>
              <a:rPr lang="en-US" altLang="zh-CN" sz="2200">
                <a:solidFill>
                  <a:srgbClr val="000000"/>
                </a:solidFill>
                <a:latin typeface="Times New Roman" panose="02020603050405020304" pitchFamily="18" charset="0"/>
                <a:cs typeface="Times New Roman" panose="02020603050405020304" pitchFamily="18" charset="0"/>
              </a:rPr>
              <a:t>(2019·</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北京卷</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书面表达</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p:txBody>
      </p:sp>
      <p:sp>
        <p:nvSpPr>
          <p:cNvPr id="3" name="矩形 2"/>
          <p:cNvSpPr>
            <a:spLocks noChangeAspect="1"/>
          </p:cNvSpPr>
          <p:nvPr/>
        </p:nvSpPr>
        <p:spPr>
          <a:xfrm>
            <a:off x="508000" y="2924944"/>
            <a:ext cx="8128000" cy="866006"/>
          </a:xfrm>
          <a:prstGeom prst="rect">
            <a:avLst/>
          </a:prstGeom>
        </p:spPr>
        <p:txBody>
          <a:bodyPr>
            <a:spAutoFit/>
          </a:bodyPr>
          <a:lstStyle/>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When it comes to the objects you have to take, some clothes suitable for summer and an umbrella are needed.</a:t>
            </a:r>
            <a:endParaRPr lang="zh-CN" altLang="zh-CN" sz="2200">
              <a:solidFill>
                <a:srgbClr val="000000"/>
              </a:solidFill>
              <a:effectLst/>
              <a:latin typeface="NEU-BZ-S92"/>
              <a:ea typeface="方正书宋_GBK"/>
              <a:cs typeface="Times New Roman" panose="02020603050405020304" pitchFamily="18" charset="0"/>
            </a:endParaRPr>
          </a:p>
        </p:txBody>
      </p:sp>
      <p:sp>
        <p:nvSpPr>
          <p:cNvPr id="4" name="矩形 3"/>
          <p:cNvSpPr>
            <a:spLocks noChangeAspect="1"/>
          </p:cNvSpPr>
          <p:nvPr/>
        </p:nvSpPr>
        <p:spPr>
          <a:xfrm>
            <a:off x="508000" y="4437112"/>
            <a:ext cx="8128000" cy="866006"/>
          </a:xfrm>
          <a:prstGeom prst="rect">
            <a:avLst/>
          </a:prstGeom>
        </p:spPr>
        <p:txBody>
          <a:bodyPr>
            <a:spAutoFit/>
          </a:bodyPr>
          <a:lstStyle/>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While having dinner, I told my parents what we had done on the farm.</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378300798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16</a:t>
            </a:fld>
            <a:r>
              <a:rPr lang="en-US" altLang="zh-CN" dirty="0"/>
              <a:t>-</a:t>
            </a:r>
            <a:endParaRPr lang="zh-CN" altLang="en-US" dirty="0"/>
          </a:p>
        </p:txBody>
      </p:sp>
      <p:sp>
        <p:nvSpPr>
          <p:cNvPr id="2" name="矩形 1"/>
          <p:cNvSpPr>
            <a:spLocks noChangeAspect="1"/>
          </p:cNvSpPr>
          <p:nvPr/>
        </p:nvSpPr>
        <p:spPr>
          <a:xfrm>
            <a:off x="508000" y="1268760"/>
            <a:ext cx="8128000" cy="2529923"/>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(2)on condition that...</a:t>
            </a:r>
            <a:r>
              <a:rPr lang="zh-CN" altLang="zh-CN" sz="2200">
                <a:solidFill>
                  <a:srgbClr val="000000"/>
                </a:solidFill>
                <a:latin typeface="Times New Roman" panose="02020603050405020304" pitchFamily="18" charset="0"/>
                <a:cs typeface="Times New Roman" panose="02020603050405020304" pitchFamily="18" charset="0"/>
              </a:rPr>
              <a:t>在</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条件</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前提下</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如果</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【秒杀】我会把这本书借给你</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前提是你不把它弄脏。</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endParaRPr lang="en-US" altLang="zh-CN" sz="2200">
              <a:solidFill>
                <a:srgbClr val="000000"/>
              </a:solidFill>
              <a:latin typeface="Times New Roman" panose="02020603050405020304" pitchFamily="18" charset="0"/>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(3)each/every time</a:t>
            </a:r>
            <a:r>
              <a:rPr lang="zh-CN" altLang="zh-CN" sz="2200">
                <a:solidFill>
                  <a:srgbClr val="000000"/>
                </a:solidFill>
                <a:latin typeface="Times New Roman" panose="02020603050405020304" pitchFamily="18" charset="0"/>
                <a:cs typeface="Times New Roman" panose="02020603050405020304" pitchFamily="18" charset="0"/>
              </a:rPr>
              <a:t>每次</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每当</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【秒杀】每次想起那伤感的往事时</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我就觉得非常对不起我的母亲。</a:t>
            </a:r>
            <a:endParaRPr lang="zh-CN" altLang="zh-CN" sz="2200">
              <a:solidFill>
                <a:srgbClr val="000000"/>
              </a:solidFill>
              <a:latin typeface="NEU-BZ-S92"/>
              <a:ea typeface="方正书宋_GBK"/>
              <a:cs typeface="Times New Roman" panose="02020603050405020304" pitchFamily="18" charset="0"/>
            </a:endParaRPr>
          </a:p>
        </p:txBody>
      </p:sp>
      <p:sp>
        <p:nvSpPr>
          <p:cNvPr id="3" name="矩形 2"/>
          <p:cNvSpPr>
            <a:spLocks noChangeAspect="1"/>
          </p:cNvSpPr>
          <p:nvPr/>
        </p:nvSpPr>
        <p:spPr>
          <a:xfrm>
            <a:off x="508000" y="2109765"/>
            <a:ext cx="8128000" cy="459741"/>
          </a:xfrm>
          <a:prstGeom prst="rect">
            <a:avLst/>
          </a:prstGeom>
        </p:spPr>
        <p:txBody>
          <a:bodyPr>
            <a:spAutoFit/>
          </a:bodyPr>
          <a:lstStyle/>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I</a:t>
            </a:r>
            <a:r>
              <a:rPr lang="en-US" altLang="zh-CN" sz="2200">
                <a:solidFill>
                  <a:srgbClr val="FF0000"/>
                </a:solidFill>
                <a:latin typeface="宋体" panose="02010600030101010101" pitchFamily="2" charset="-122"/>
                <a:ea typeface="方正书宋_GBK"/>
                <a:cs typeface="Times New Roman" panose="02020603050405020304" pitchFamily="18" charset="0"/>
              </a:rPr>
              <a:t>’</a:t>
            </a:r>
            <a:r>
              <a:rPr lang="en-US" altLang="zh-CN" sz="2200">
                <a:solidFill>
                  <a:srgbClr val="FF0000"/>
                </a:solidFill>
                <a:latin typeface="Times New Roman" panose="02020603050405020304" pitchFamily="18" charset="0"/>
                <a:cs typeface="Times New Roman" panose="02020603050405020304" pitchFamily="18" charset="0"/>
              </a:rPr>
              <a:t>ll lend this book to you on condition that you keep it clean.</a:t>
            </a:r>
            <a:endParaRPr lang="zh-CN" altLang="zh-CN" sz="2200">
              <a:solidFill>
                <a:srgbClr val="000000"/>
              </a:solidFill>
              <a:effectLst/>
              <a:latin typeface="NEU-BZ-S92"/>
              <a:ea typeface="方正书宋_GBK"/>
              <a:cs typeface="Times New Roman" panose="02020603050405020304" pitchFamily="18" charset="0"/>
            </a:endParaRPr>
          </a:p>
        </p:txBody>
      </p:sp>
      <p:sp>
        <p:nvSpPr>
          <p:cNvPr id="4" name="矩形 3"/>
          <p:cNvSpPr>
            <a:spLocks noChangeAspect="1"/>
          </p:cNvSpPr>
          <p:nvPr/>
        </p:nvSpPr>
        <p:spPr>
          <a:xfrm>
            <a:off x="508000" y="3754124"/>
            <a:ext cx="8128000" cy="866006"/>
          </a:xfrm>
          <a:prstGeom prst="rect">
            <a:avLst/>
          </a:prstGeom>
        </p:spPr>
        <p:txBody>
          <a:bodyPr>
            <a:spAutoFit/>
          </a:bodyPr>
          <a:lstStyle/>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Every time I think about the sad experience,I feel very sorry for my mother.</a:t>
            </a:r>
            <a:endParaRPr lang="zh-CN" altLang="zh-CN" sz="2200">
              <a:solidFill>
                <a:srgbClr val="000000"/>
              </a:solidFill>
              <a:effectLst/>
              <a:latin typeface="NEU-BZ-S92"/>
              <a:ea typeface="方正书宋_GBK"/>
              <a:cs typeface="Times New Roman" panose="02020603050405020304" pitchFamily="18" charset="0"/>
            </a:endParaRPr>
          </a:p>
        </p:txBody>
      </p:sp>
      <p:sp>
        <p:nvSpPr>
          <p:cNvPr id="5" name="矩形 4"/>
          <p:cNvSpPr>
            <a:spLocks noChangeAspect="1"/>
          </p:cNvSpPr>
          <p:nvPr/>
        </p:nvSpPr>
        <p:spPr>
          <a:xfrm>
            <a:off x="508000" y="4620130"/>
            <a:ext cx="8128000" cy="866006"/>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(4)the first time</a:t>
            </a:r>
            <a:r>
              <a:rPr lang="zh-CN" altLang="zh-CN" sz="2200">
                <a:solidFill>
                  <a:srgbClr val="000000"/>
                </a:solidFill>
                <a:latin typeface="Times New Roman" panose="02020603050405020304" pitchFamily="18" charset="0"/>
                <a:cs typeface="Times New Roman" panose="02020603050405020304" pitchFamily="18" charset="0"/>
              </a:rPr>
              <a:t>第一次</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【秒杀】第一次看见你时</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我就意识到好像以前在哪里见过你。</a:t>
            </a:r>
            <a:endParaRPr lang="zh-CN" altLang="zh-CN" sz="2200">
              <a:solidFill>
                <a:srgbClr val="000000"/>
              </a:solidFill>
              <a:latin typeface="NEU-BZ-S92"/>
              <a:ea typeface="方正书宋_GBK"/>
              <a:cs typeface="Times New Roman" panose="02020603050405020304" pitchFamily="18" charset="0"/>
            </a:endParaRPr>
          </a:p>
        </p:txBody>
      </p:sp>
      <p:sp>
        <p:nvSpPr>
          <p:cNvPr id="7" name="矩形 6"/>
          <p:cNvSpPr>
            <a:spLocks noChangeAspect="1"/>
          </p:cNvSpPr>
          <p:nvPr/>
        </p:nvSpPr>
        <p:spPr>
          <a:xfrm>
            <a:off x="508000" y="5435020"/>
            <a:ext cx="8128000" cy="866006"/>
          </a:xfrm>
          <a:prstGeom prst="rect">
            <a:avLst/>
          </a:prstGeom>
        </p:spPr>
        <p:txBody>
          <a:bodyPr>
            <a:spAutoFit/>
          </a:bodyPr>
          <a:lstStyle/>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The first time I saw you,I realized I seemed to have met you somewhere before.</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214896146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down)">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17</a:t>
            </a:fld>
            <a:r>
              <a:rPr lang="en-US" altLang="zh-CN" dirty="0"/>
              <a:t>-</a:t>
            </a:r>
            <a:endParaRPr lang="zh-CN" altLang="en-US" dirty="0"/>
          </a:p>
        </p:txBody>
      </p:sp>
      <p:sp>
        <p:nvSpPr>
          <p:cNvPr id="2" name="矩形 1"/>
          <p:cNvSpPr>
            <a:spLocks noChangeAspect="1"/>
          </p:cNvSpPr>
          <p:nvPr/>
        </p:nvSpPr>
        <p:spPr>
          <a:xfrm>
            <a:off x="508000" y="1268760"/>
            <a:ext cx="8128000" cy="3748719"/>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(5)as soon as/the moment/the instant/immediately/directly/instantly</a:t>
            </a:r>
            <a:r>
              <a:rPr lang="zh-CN" altLang="zh-CN" sz="2200">
                <a:solidFill>
                  <a:srgbClr val="000000"/>
                </a:solidFill>
                <a:latin typeface="Times New Roman" panose="02020603050405020304" pitchFamily="18" charset="0"/>
                <a:cs typeface="Times New Roman" panose="02020603050405020304" pitchFamily="18" charset="0"/>
              </a:rPr>
              <a:t>一</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就</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【秒杀】我们一到那儿就开始帮助农民收割西瓜</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农民对此表示赞赏。</a:t>
            </a:r>
            <a:r>
              <a:rPr lang="en-US" altLang="zh-CN" sz="2200">
                <a:solidFill>
                  <a:srgbClr val="000000"/>
                </a:solidFill>
                <a:latin typeface="Times New Roman" panose="02020603050405020304" pitchFamily="18" charset="0"/>
                <a:cs typeface="Times New Roman" panose="02020603050405020304" pitchFamily="18" charset="0"/>
              </a:rPr>
              <a:t>(2019·</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北京卷</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书面表达</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endParaRPr lang="en-US" altLang="zh-CN" sz="2200">
              <a:solidFill>
                <a:srgbClr val="000000"/>
              </a:solidFill>
              <a:latin typeface="Times New Roman" panose="02020603050405020304" pitchFamily="18" charset="0"/>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endParaRPr lang="en-US" altLang="zh-CN" sz="2200">
              <a:solidFill>
                <a:srgbClr val="000000"/>
              </a:solidFill>
              <a:latin typeface="Times New Roman" panose="02020603050405020304" pitchFamily="18" charset="0"/>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(6)as/so long as</a:t>
            </a:r>
            <a:r>
              <a:rPr lang="zh-CN" altLang="zh-CN" sz="2200">
                <a:solidFill>
                  <a:srgbClr val="000000"/>
                </a:solidFill>
                <a:latin typeface="Times New Roman" panose="02020603050405020304" pitchFamily="18" charset="0"/>
                <a:cs typeface="Times New Roman" panose="02020603050405020304" pitchFamily="18" charset="0"/>
              </a:rPr>
              <a:t>只要</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【秒杀】下午</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我问保罗叔叔我是否可以骑马</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他说只要我父亲和我一起去</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就可以。</a:t>
            </a:r>
            <a:r>
              <a:rPr lang="en-US" altLang="zh-CN" sz="2200">
                <a:solidFill>
                  <a:srgbClr val="000000"/>
                </a:solidFill>
                <a:latin typeface="Times New Roman" panose="02020603050405020304" pitchFamily="18" charset="0"/>
                <a:cs typeface="Times New Roman" panose="02020603050405020304" pitchFamily="18" charset="0"/>
              </a:rPr>
              <a:t>(2019·</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浙江卷</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读后续写</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p:txBody>
      </p:sp>
      <p:sp>
        <p:nvSpPr>
          <p:cNvPr id="4" name="矩形 3"/>
          <p:cNvSpPr>
            <a:spLocks noChangeAspect="1"/>
          </p:cNvSpPr>
          <p:nvPr/>
        </p:nvSpPr>
        <p:spPr>
          <a:xfrm>
            <a:off x="508000" y="2924944"/>
            <a:ext cx="8128000" cy="866006"/>
          </a:xfrm>
          <a:prstGeom prst="rect">
            <a:avLst/>
          </a:prstGeom>
        </p:spPr>
        <p:txBody>
          <a:bodyPr>
            <a:spAutoFit/>
          </a:bodyPr>
          <a:lstStyle/>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The moment we arrived there, we started to help the farmers harvest watermelons, for which the farmers praised us.</a:t>
            </a:r>
            <a:endParaRPr lang="zh-CN" altLang="zh-CN" sz="2200">
              <a:solidFill>
                <a:srgbClr val="000000"/>
              </a:solidFill>
              <a:effectLst/>
              <a:latin typeface="NEU-BZ-S92"/>
              <a:ea typeface="方正书宋_GBK"/>
              <a:cs typeface="Times New Roman" panose="02020603050405020304" pitchFamily="18" charset="0"/>
            </a:endParaRPr>
          </a:p>
        </p:txBody>
      </p:sp>
      <p:sp>
        <p:nvSpPr>
          <p:cNvPr id="5" name="矩形 4"/>
          <p:cNvSpPr>
            <a:spLocks noChangeAspect="1"/>
          </p:cNvSpPr>
          <p:nvPr/>
        </p:nvSpPr>
        <p:spPr>
          <a:xfrm>
            <a:off x="508000" y="4867250"/>
            <a:ext cx="8128000" cy="866006"/>
          </a:xfrm>
          <a:prstGeom prst="rect">
            <a:avLst/>
          </a:prstGeom>
        </p:spPr>
        <p:txBody>
          <a:bodyPr>
            <a:spAutoFit/>
          </a:bodyPr>
          <a:lstStyle/>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In the afternoon, I asked Uncle Paul if I could take a horse ride, and he said yes, as long as my dad went with me.</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337540122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18</a:t>
            </a:fld>
            <a:r>
              <a:rPr lang="en-US" altLang="zh-CN" dirty="0"/>
              <a:t>-</a:t>
            </a:r>
            <a:endParaRPr lang="zh-CN" altLang="en-US" dirty="0"/>
          </a:p>
        </p:txBody>
      </p:sp>
      <p:sp>
        <p:nvSpPr>
          <p:cNvPr id="2" name="矩形 1"/>
          <p:cNvSpPr>
            <a:spLocks noChangeAspect="1"/>
          </p:cNvSpPr>
          <p:nvPr/>
        </p:nvSpPr>
        <p:spPr>
          <a:xfrm>
            <a:off x="508000" y="1497936"/>
            <a:ext cx="8128000" cy="2936188"/>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(7)providing/provided/suppose/supposing (that)...</a:t>
            </a:r>
            <a:r>
              <a:rPr lang="zh-CN" altLang="zh-CN" sz="2200">
                <a:solidFill>
                  <a:srgbClr val="000000"/>
                </a:solidFill>
                <a:latin typeface="Times New Roman" panose="02020603050405020304" pitchFamily="18" charset="0"/>
                <a:cs typeface="Times New Roman" panose="02020603050405020304" pitchFamily="18" charset="0"/>
              </a:rPr>
              <a:t>如果</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假如</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【秒杀】假如没有干净的水</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我们喝什么</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endParaRPr lang="en-US" altLang="zh-CN" sz="2200">
              <a:solidFill>
                <a:srgbClr val="000000"/>
              </a:solidFill>
              <a:latin typeface="Times New Roman" panose="02020603050405020304" pitchFamily="18" charset="0"/>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endParaRPr lang="en-US" altLang="zh-CN" sz="2200">
              <a:solidFill>
                <a:srgbClr val="000000"/>
              </a:solidFill>
              <a:latin typeface="Times New Roman" panose="02020603050405020304" pitchFamily="18" charset="0"/>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(8)before</a:t>
            </a:r>
            <a:r>
              <a:rPr lang="zh-CN" altLang="zh-CN" sz="2200">
                <a:solidFill>
                  <a:srgbClr val="000000"/>
                </a:solidFill>
                <a:latin typeface="Times New Roman" panose="02020603050405020304" pitchFamily="18" charset="0"/>
                <a:cs typeface="Times New Roman" panose="02020603050405020304" pitchFamily="18" charset="0"/>
              </a:rPr>
              <a:t>在</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之前</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还没来得及</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就</a:t>
            </a:r>
            <a:r>
              <a:rPr lang="en-US" altLang="zh-CN" sz="2200">
                <a:solidFill>
                  <a:srgbClr val="000000"/>
                </a:solidFill>
                <a:latin typeface="Times New Roman" panose="02020603050405020304" pitchFamily="18" charset="0"/>
                <a:cs typeface="Times New Roman" panose="02020603050405020304" pitchFamily="18" charset="0"/>
              </a:rPr>
              <a:t>……;</a:t>
            </a:r>
            <a:r>
              <a:rPr lang="en-US" altLang="zh-CN" sz="2200">
                <a:solidFill>
                  <a:srgbClr val="000000"/>
                </a:solidFill>
                <a:latin typeface="宋体" panose="02010600030101010101" pitchFamily="2" charset="-122"/>
                <a:ea typeface="方正书宋_GBK"/>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才</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【秒杀】直到把所有苹果都摘完我们才意识到天黑了。</a:t>
            </a:r>
            <a:endParaRPr lang="zh-CN" altLang="zh-CN" sz="2200">
              <a:solidFill>
                <a:srgbClr val="000000"/>
              </a:solidFill>
              <a:latin typeface="NEU-BZ-S92"/>
              <a:ea typeface="方正书宋_GBK"/>
              <a:cs typeface="Times New Roman" panose="02020603050405020304" pitchFamily="18" charset="0"/>
            </a:endParaRPr>
          </a:p>
        </p:txBody>
      </p:sp>
      <p:sp>
        <p:nvSpPr>
          <p:cNvPr id="3" name="矩形 2"/>
          <p:cNvSpPr>
            <a:spLocks noChangeAspect="1"/>
          </p:cNvSpPr>
          <p:nvPr/>
        </p:nvSpPr>
        <p:spPr>
          <a:xfrm>
            <a:off x="508000" y="2852936"/>
            <a:ext cx="8128000" cy="459741"/>
          </a:xfrm>
          <a:prstGeom prst="rect">
            <a:avLst/>
          </a:prstGeom>
        </p:spPr>
        <p:txBody>
          <a:bodyPr>
            <a:spAutoFit/>
          </a:bodyPr>
          <a:lstStyle/>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Supposing that there is no clean water,what shall we drink?</a:t>
            </a:r>
            <a:endParaRPr lang="zh-CN" altLang="zh-CN" sz="2200">
              <a:solidFill>
                <a:srgbClr val="000000"/>
              </a:solidFill>
              <a:effectLst/>
              <a:latin typeface="NEU-BZ-S92"/>
              <a:ea typeface="方正书宋_GBK"/>
              <a:cs typeface="Times New Roman" panose="02020603050405020304" pitchFamily="18" charset="0"/>
            </a:endParaRPr>
          </a:p>
        </p:txBody>
      </p:sp>
      <p:sp>
        <p:nvSpPr>
          <p:cNvPr id="4" name="矩形 3"/>
          <p:cNvSpPr>
            <a:spLocks noChangeAspect="1"/>
          </p:cNvSpPr>
          <p:nvPr/>
        </p:nvSpPr>
        <p:spPr>
          <a:xfrm>
            <a:off x="508000" y="4434124"/>
            <a:ext cx="8128000" cy="866006"/>
          </a:xfrm>
          <a:prstGeom prst="rect">
            <a:avLst/>
          </a:prstGeom>
        </p:spPr>
        <p:txBody>
          <a:bodyPr>
            <a:spAutoFit/>
          </a:bodyPr>
          <a:lstStyle/>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We didn</a:t>
            </a:r>
            <a:r>
              <a:rPr lang="en-US" altLang="zh-CN" sz="2200">
                <a:solidFill>
                  <a:srgbClr val="FF0000"/>
                </a:solidFill>
                <a:latin typeface="宋体" panose="02010600030101010101" pitchFamily="2" charset="-122"/>
                <a:ea typeface="方正书宋_GBK"/>
                <a:cs typeface="Times New Roman" panose="02020603050405020304" pitchFamily="18" charset="0"/>
              </a:rPr>
              <a:t>’</a:t>
            </a:r>
            <a:r>
              <a:rPr lang="en-US" altLang="zh-CN" sz="2200">
                <a:solidFill>
                  <a:srgbClr val="FF0000"/>
                </a:solidFill>
                <a:latin typeface="Times New Roman" panose="02020603050405020304" pitchFamily="18" charset="0"/>
                <a:cs typeface="Times New Roman" panose="02020603050405020304" pitchFamily="18" charset="0"/>
              </a:rPr>
              <a:t>t realize it had been dark before we finished picking all the apples.</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137570533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19</a:t>
            </a:fld>
            <a:r>
              <a:rPr lang="en-US" altLang="zh-CN" dirty="0"/>
              <a:t>-</a:t>
            </a:r>
            <a:endParaRPr lang="zh-CN" altLang="en-US" dirty="0"/>
          </a:p>
        </p:txBody>
      </p:sp>
      <p:sp>
        <p:nvSpPr>
          <p:cNvPr id="2" name="矩形 1"/>
          <p:cNvSpPr>
            <a:spLocks noChangeAspect="1"/>
          </p:cNvSpPr>
          <p:nvPr/>
        </p:nvSpPr>
        <p:spPr>
          <a:xfrm>
            <a:off x="508000" y="1497936"/>
            <a:ext cx="8128000" cy="2936188"/>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(9)(ever) since</a:t>
            </a:r>
            <a:r>
              <a:rPr lang="zh-CN" altLang="zh-CN" sz="2200">
                <a:solidFill>
                  <a:srgbClr val="000000"/>
                </a:solidFill>
                <a:latin typeface="Times New Roman" panose="02020603050405020304" pitchFamily="18" charset="0"/>
                <a:cs typeface="Times New Roman" panose="02020603050405020304" pitchFamily="18" charset="0"/>
              </a:rPr>
              <a:t>自从</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【秒杀】最重要的是</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作为一个中国人</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我从小就接触过中国文化</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尤其是中国画。</a:t>
            </a:r>
            <a:r>
              <a:rPr lang="en-US" altLang="zh-CN" sz="2200">
                <a:solidFill>
                  <a:srgbClr val="000000"/>
                </a:solidFill>
                <a:latin typeface="Times New Roman" panose="02020603050405020304" pitchFamily="18" charset="0"/>
                <a:cs typeface="Times New Roman" panose="02020603050405020304" pitchFamily="18" charset="0"/>
              </a:rPr>
              <a:t>(2019·</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全国</a:t>
            </a:r>
            <a:r>
              <a:rPr lang="zh-CN" altLang="zh-CN" sz="2200">
                <a:solidFill>
                  <a:srgbClr val="000000"/>
                </a:solidFill>
                <a:latin typeface="NEU-BZ-S92"/>
                <a:cs typeface="宋体" panose="02010600030101010101" pitchFamily="2" charset="-122"/>
              </a:rPr>
              <a:t>Ⅰ</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卷</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书面表达</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endParaRPr lang="en-US" altLang="zh-CN" sz="2200">
              <a:solidFill>
                <a:srgbClr val="000000"/>
              </a:solidFill>
              <a:latin typeface="Times New Roman" panose="02020603050405020304" pitchFamily="18" charset="0"/>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endParaRPr lang="en-US" altLang="zh-CN" sz="2200">
              <a:solidFill>
                <a:srgbClr val="000000"/>
              </a:solidFill>
              <a:latin typeface="Times New Roman" panose="02020603050405020304" pitchFamily="18" charset="0"/>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(10)as</a:t>
            </a:r>
            <a:r>
              <a:rPr lang="zh-CN" altLang="zh-CN" sz="2200">
                <a:solidFill>
                  <a:srgbClr val="000000"/>
                </a:solidFill>
                <a:latin typeface="Times New Roman" panose="02020603050405020304" pitchFamily="18" charset="0"/>
                <a:cs typeface="Times New Roman" panose="02020603050405020304" pitchFamily="18" charset="0"/>
              </a:rPr>
              <a:t>当</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时候</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一边</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一边</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随着</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【秒杀】除夕</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我们一边聊天</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一边包饺子。</a:t>
            </a:r>
            <a:endParaRPr lang="zh-CN" altLang="zh-CN" sz="2200">
              <a:solidFill>
                <a:srgbClr val="000000"/>
              </a:solidFill>
              <a:latin typeface="NEU-BZ-S92"/>
              <a:ea typeface="方正书宋_GBK"/>
              <a:cs typeface="Times New Roman" panose="02020603050405020304" pitchFamily="18" charset="0"/>
            </a:endParaRPr>
          </a:p>
        </p:txBody>
      </p:sp>
      <p:sp>
        <p:nvSpPr>
          <p:cNvPr id="3" name="矩形 2"/>
          <p:cNvSpPr>
            <a:spLocks noChangeAspect="1"/>
          </p:cNvSpPr>
          <p:nvPr/>
        </p:nvSpPr>
        <p:spPr>
          <a:xfrm>
            <a:off x="508000" y="2708920"/>
            <a:ext cx="8128000" cy="866006"/>
          </a:xfrm>
          <a:prstGeom prst="rect">
            <a:avLst/>
          </a:prstGeom>
        </p:spPr>
        <p:txBody>
          <a:bodyPr>
            <a:spAutoFit/>
          </a:bodyPr>
          <a:lstStyle/>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Most importantly,as a Chinese,I have been exposed to Chinese culture especially Chinese paintings since I was a little child.</a:t>
            </a:r>
            <a:endParaRPr lang="zh-CN" altLang="zh-CN" sz="2200">
              <a:solidFill>
                <a:srgbClr val="000000"/>
              </a:solidFill>
              <a:effectLst/>
              <a:latin typeface="NEU-BZ-S92"/>
              <a:ea typeface="方正书宋_GBK"/>
              <a:cs typeface="Times New Roman" panose="02020603050405020304" pitchFamily="18" charset="0"/>
            </a:endParaRPr>
          </a:p>
        </p:txBody>
      </p:sp>
      <p:sp>
        <p:nvSpPr>
          <p:cNvPr id="4" name="矩形 3"/>
          <p:cNvSpPr>
            <a:spLocks noChangeAspect="1"/>
          </p:cNvSpPr>
          <p:nvPr/>
        </p:nvSpPr>
        <p:spPr>
          <a:xfrm>
            <a:off x="508000" y="4326169"/>
            <a:ext cx="8128000" cy="459741"/>
          </a:xfrm>
          <a:prstGeom prst="rect">
            <a:avLst/>
          </a:prstGeom>
        </p:spPr>
        <p:txBody>
          <a:bodyPr>
            <a:spAutoFit/>
          </a:bodyPr>
          <a:lstStyle/>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On New Year</a:t>
            </a:r>
            <a:r>
              <a:rPr lang="en-US" altLang="zh-CN" sz="2200">
                <a:solidFill>
                  <a:srgbClr val="FF0000"/>
                </a:solidFill>
                <a:latin typeface="宋体" panose="02010600030101010101" pitchFamily="2" charset="-122"/>
                <a:ea typeface="方正书宋_GBK"/>
                <a:cs typeface="Times New Roman" panose="02020603050405020304" pitchFamily="18" charset="0"/>
              </a:rPr>
              <a:t>’</a:t>
            </a:r>
            <a:r>
              <a:rPr lang="en-US" altLang="zh-CN" sz="2200">
                <a:solidFill>
                  <a:srgbClr val="FF0000"/>
                </a:solidFill>
                <a:latin typeface="Times New Roman" panose="02020603050405020304" pitchFamily="18" charset="0"/>
                <a:cs typeface="Times New Roman" panose="02020603050405020304" pitchFamily="18" charset="0"/>
              </a:rPr>
              <a:t>s Eve,we make dumplings as we talk.</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427210064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2</a:t>
            </a:fld>
            <a:r>
              <a:rPr lang="en-US" altLang="zh-CN" dirty="0"/>
              <a:t>-</a:t>
            </a:r>
            <a:endParaRPr lang="zh-CN" altLang="en-US" dirty="0"/>
          </a:p>
        </p:txBody>
      </p:sp>
      <p:sp>
        <p:nvSpPr>
          <p:cNvPr id="2" name="矩形 1"/>
          <p:cNvSpPr>
            <a:spLocks noChangeAspect="1"/>
          </p:cNvSpPr>
          <p:nvPr/>
        </p:nvSpPr>
        <p:spPr>
          <a:xfrm>
            <a:off x="508000" y="1484784"/>
            <a:ext cx="8128000" cy="3303597"/>
          </a:xfrm>
          <a:prstGeom prst="rect">
            <a:avLst/>
          </a:prstGeom>
        </p:spPr>
        <p:txBody>
          <a:bodyPr>
            <a:spAutoFit/>
          </a:bodyPr>
          <a:lstStyle/>
          <a:p>
            <a:pPr algn="ctr">
              <a:lnSpc>
                <a:spcPct val="120000"/>
              </a:lnSpc>
              <a:spcAft>
                <a:spcPts val="0"/>
              </a:spcAft>
              <a:tabLst>
                <a:tab pos="1029335" algn="l"/>
                <a:tab pos="1850390" algn="l"/>
                <a:tab pos="2538095" algn="l"/>
                <a:tab pos="3221990" algn="l"/>
              </a:tabLst>
            </a:pPr>
            <a:r>
              <a:rPr lang="zh-CN" altLang="zh-CN" sz="2200" b="1">
                <a:solidFill>
                  <a:srgbClr val="000000"/>
                </a:solidFill>
                <a:latin typeface="Times New Roman" panose="02020603050405020304" pitchFamily="18" charset="0"/>
                <a:cs typeface="Times New Roman" panose="02020603050405020304" pitchFamily="18" charset="0"/>
              </a:rPr>
              <a:t>基本句型一</a:t>
            </a:r>
            <a:r>
              <a:rPr lang="zh-CN" altLang="zh-CN" sz="2200">
                <a:solidFill>
                  <a:srgbClr val="000000"/>
                </a:solidFill>
                <a:latin typeface="Times New Roman" panose="02020603050405020304" pitchFamily="18" charset="0"/>
                <a:cs typeface="Times New Roman" panose="02020603050405020304" pitchFamily="18" charset="0"/>
              </a:rPr>
              <a:t>　</a:t>
            </a:r>
            <a:r>
              <a:rPr lang="zh-CN" altLang="zh-CN" sz="2200" b="1">
                <a:solidFill>
                  <a:srgbClr val="000000"/>
                </a:solidFill>
                <a:latin typeface="Times New Roman" panose="02020603050405020304" pitchFamily="18" charset="0"/>
                <a:cs typeface="Times New Roman" panose="02020603050405020304" pitchFamily="18" charset="0"/>
              </a:rPr>
              <a:t>主谓结构</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此句式常用来表示主语的动作或状态。其特点是句子的谓语动词能表达完整的意思</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这类动词被称为不及物动词</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后面可以接副词、介词短语、状语从句等。</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All the suggestions mentioned above really matter.</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上述所提及的建议的确很重要。</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【秒杀】排球比赛将在下周五下午在我们学校新建的体育场举行。</a:t>
            </a:r>
            <a:r>
              <a:rPr lang="en-US" altLang="zh-CN" sz="2200">
                <a:solidFill>
                  <a:srgbClr val="000000"/>
                </a:solidFill>
                <a:latin typeface="Times New Roman" panose="02020603050405020304" pitchFamily="18" charset="0"/>
                <a:cs typeface="Times New Roman" panose="02020603050405020304" pitchFamily="18" charset="0"/>
              </a:rPr>
              <a:t>(2019·</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全国</a:t>
            </a:r>
            <a:r>
              <a:rPr lang="zh-CN" altLang="zh-CN" sz="2200">
                <a:solidFill>
                  <a:srgbClr val="000000"/>
                </a:solidFill>
                <a:latin typeface="NEU-BZ-S92"/>
                <a:cs typeface="宋体" panose="02010600030101010101" pitchFamily="2" charset="-122"/>
              </a:rPr>
              <a:t>Ⅱ</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卷</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书面表达</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effectLst/>
              <a:latin typeface="NEU-BZ-S92"/>
              <a:ea typeface="方正书宋_GBK"/>
              <a:cs typeface="Times New Roman" panose="02020603050405020304" pitchFamily="18" charset="0"/>
            </a:endParaRPr>
          </a:p>
        </p:txBody>
      </p:sp>
      <p:sp>
        <p:nvSpPr>
          <p:cNvPr id="5" name="矩形 4"/>
          <p:cNvSpPr>
            <a:spLocks noChangeAspect="1"/>
          </p:cNvSpPr>
          <p:nvPr/>
        </p:nvSpPr>
        <p:spPr>
          <a:xfrm>
            <a:off x="508000" y="4788381"/>
            <a:ext cx="8128000" cy="866006"/>
          </a:xfrm>
          <a:prstGeom prst="rect">
            <a:avLst/>
          </a:prstGeom>
        </p:spPr>
        <p:txBody>
          <a:bodyPr>
            <a:spAutoFit/>
          </a:bodyPr>
          <a:lstStyle/>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 The volleyball game will take place in the newly built stadium of our school next Friday afternoon.</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18417450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20</a:t>
            </a:fld>
            <a:r>
              <a:rPr lang="en-US" altLang="zh-CN" dirty="0"/>
              <a:t>-</a:t>
            </a:r>
            <a:endParaRPr lang="zh-CN" altLang="en-US" dirty="0"/>
          </a:p>
        </p:txBody>
      </p:sp>
      <p:sp>
        <p:nvSpPr>
          <p:cNvPr id="2" name="矩形 1"/>
          <p:cNvSpPr>
            <a:spLocks noChangeAspect="1"/>
          </p:cNvSpPr>
          <p:nvPr/>
        </p:nvSpPr>
        <p:spPr>
          <a:xfrm>
            <a:off x="508000" y="1478508"/>
            <a:ext cx="8128000" cy="3748719"/>
          </a:xfrm>
          <a:prstGeom prst="rect">
            <a:avLst/>
          </a:prstGeom>
        </p:spPr>
        <p:txBody>
          <a:bodyPr>
            <a:spAutoFit/>
          </a:bodyPr>
          <a:lstStyle/>
          <a:p>
            <a:pPr indent="267970">
              <a:lnSpc>
                <a:spcPct val="120000"/>
              </a:lnSpc>
              <a:spcAft>
                <a:spcPts val="0"/>
              </a:spcAft>
              <a:tabLst>
                <a:tab pos="1029335" algn="l"/>
                <a:tab pos="1850390" algn="l"/>
                <a:tab pos="2538095" algn="l"/>
                <a:tab pos="3221990" algn="l"/>
              </a:tabLst>
            </a:pPr>
            <a:r>
              <a:rPr lang="en-US" altLang="zh-CN" sz="2200" b="1">
                <a:solidFill>
                  <a:srgbClr val="000000"/>
                </a:solidFill>
                <a:latin typeface="Times New Roman" panose="02020603050405020304" pitchFamily="18" charset="0"/>
                <a:cs typeface="Times New Roman" panose="02020603050405020304" pitchFamily="18" charset="0"/>
              </a:rPr>
              <a:t>3</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定语从句</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(1)as you can see in...</a:t>
            </a:r>
            <a:r>
              <a:rPr lang="zh-CN" altLang="zh-CN" sz="2200">
                <a:solidFill>
                  <a:srgbClr val="000000"/>
                </a:solidFill>
                <a:latin typeface="Times New Roman" panose="02020603050405020304" pitchFamily="18" charset="0"/>
                <a:cs typeface="Times New Roman" panose="02020603050405020304" pitchFamily="18" charset="0"/>
              </a:rPr>
              <a:t>正如你在</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中看到的那样</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【秒杀】正如你在图画中所看到的那样</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外面刮风下雨</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而温室里的花却长势良好。</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endParaRPr lang="en-US" altLang="zh-CN" sz="2200">
              <a:solidFill>
                <a:srgbClr val="000000"/>
              </a:solidFill>
              <a:latin typeface="Times New Roman" panose="02020603050405020304" pitchFamily="18" charset="0"/>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endParaRPr lang="en-US" altLang="zh-CN" sz="2200">
              <a:solidFill>
                <a:srgbClr val="000000"/>
              </a:solidFill>
              <a:latin typeface="Times New Roman" panose="02020603050405020304" pitchFamily="18" charset="0"/>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(2)as sb. put(s) it...</a:t>
            </a:r>
            <a:r>
              <a:rPr lang="zh-CN" altLang="zh-CN" sz="2200">
                <a:solidFill>
                  <a:srgbClr val="000000"/>
                </a:solidFill>
                <a:latin typeface="Times New Roman" panose="02020603050405020304" pitchFamily="18" charset="0"/>
                <a:cs typeface="Times New Roman" panose="02020603050405020304" pitchFamily="18" charset="0"/>
              </a:rPr>
              <a:t>正如某人所说的那样</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【秒杀】正如我们教练常说的那样</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只要我们坚持</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一切皆有可能。</a:t>
            </a:r>
            <a:endParaRPr lang="zh-CN" altLang="zh-CN" sz="2200">
              <a:solidFill>
                <a:srgbClr val="000000"/>
              </a:solidFill>
              <a:latin typeface="NEU-BZ-S92"/>
              <a:ea typeface="方正书宋_GBK"/>
              <a:cs typeface="Times New Roman" panose="02020603050405020304" pitchFamily="18" charset="0"/>
            </a:endParaRPr>
          </a:p>
        </p:txBody>
      </p:sp>
      <p:sp>
        <p:nvSpPr>
          <p:cNvPr id="3" name="矩形 2"/>
          <p:cNvSpPr>
            <a:spLocks noChangeAspect="1"/>
          </p:cNvSpPr>
          <p:nvPr/>
        </p:nvSpPr>
        <p:spPr>
          <a:xfrm>
            <a:off x="508000" y="3068960"/>
            <a:ext cx="8128000" cy="866006"/>
          </a:xfrm>
          <a:prstGeom prst="rect">
            <a:avLst/>
          </a:prstGeom>
        </p:spPr>
        <p:txBody>
          <a:bodyPr>
            <a:spAutoFit/>
          </a:bodyPr>
          <a:lstStyle/>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As you can see in the drawing,it is windy and rainy outside,and yet the flower in the greenhouse is at its best.</a:t>
            </a:r>
            <a:endParaRPr lang="zh-CN" altLang="zh-CN" sz="2200">
              <a:solidFill>
                <a:srgbClr val="000000"/>
              </a:solidFill>
              <a:effectLst/>
              <a:latin typeface="NEU-BZ-S92"/>
              <a:ea typeface="方正书宋_GBK"/>
              <a:cs typeface="Times New Roman" panose="02020603050405020304" pitchFamily="18" charset="0"/>
            </a:endParaRPr>
          </a:p>
        </p:txBody>
      </p:sp>
      <p:sp>
        <p:nvSpPr>
          <p:cNvPr id="4" name="矩形 3"/>
          <p:cNvSpPr>
            <a:spLocks noChangeAspect="1"/>
          </p:cNvSpPr>
          <p:nvPr/>
        </p:nvSpPr>
        <p:spPr>
          <a:xfrm>
            <a:off x="508000" y="5129499"/>
            <a:ext cx="8128000" cy="459741"/>
          </a:xfrm>
          <a:prstGeom prst="rect">
            <a:avLst/>
          </a:prstGeom>
        </p:spPr>
        <p:txBody>
          <a:bodyPr>
            <a:spAutoFit/>
          </a:bodyPr>
          <a:lstStyle/>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As our coach often puts it,everything is possible if we stick to it.</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403056647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21</a:t>
            </a:fld>
            <a:r>
              <a:rPr lang="en-US" altLang="zh-CN" dirty="0"/>
              <a:t>-</a:t>
            </a:r>
            <a:endParaRPr lang="zh-CN" altLang="en-US" dirty="0"/>
          </a:p>
        </p:txBody>
      </p:sp>
      <p:sp>
        <p:nvSpPr>
          <p:cNvPr id="2" name="矩形 1"/>
          <p:cNvSpPr>
            <a:spLocks noChangeAspect="1"/>
          </p:cNvSpPr>
          <p:nvPr/>
        </p:nvSpPr>
        <p:spPr>
          <a:xfrm>
            <a:off x="508000" y="2178257"/>
            <a:ext cx="8128000" cy="1311128"/>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(3)as we all know.../as is known to all...</a:t>
            </a:r>
            <a:r>
              <a:rPr lang="zh-CN" altLang="zh-CN" sz="2200">
                <a:solidFill>
                  <a:srgbClr val="000000"/>
                </a:solidFill>
                <a:latin typeface="Times New Roman" panose="02020603050405020304" pitchFamily="18" charset="0"/>
                <a:cs typeface="Times New Roman" panose="02020603050405020304" pitchFamily="18" charset="0"/>
              </a:rPr>
              <a:t>众所周知</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【秒杀】众所周知</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音乐可以影响我们的情感、思想和行为。</a:t>
            </a:r>
            <a:r>
              <a:rPr lang="en-US" altLang="zh-CN" sz="2200">
                <a:solidFill>
                  <a:srgbClr val="000000"/>
                </a:solidFill>
                <a:latin typeface="Times New Roman" panose="02020603050405020304" pitchFamily="18" charset="0"/>
                <a:cs typeface="Times New Roman" panose="02020603050405020304" pitchFamily="18" charset="0"/>
              </a:rPr>
              <a:t>(2019·</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天津卷</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书面表达</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p:txBody>
      </p:sp>
      <p:sp>
        <p:nvSpPr>
          <p:cNvPr id="3" name="矩形 2"/>
          <p:cNvSpPr>
            <a:spLocks noChangeAspect="1"/>
          </p:cNvSpPr>
          <p:nvPr/>
        </p:nvSpPr>
        <p:spPr>
          <a:xfrm>
            <a:off x="508000" y="3499098"/>
            <a:ext cx="8128000" cy="866006"/>
          </a:xfrm>
          <a:prstGeom prst="rect">
            <a:avLst/>
          </a:prstGeom>
        </p:spPr>
        <p:txBody>
          <a:bodyPr>
            <a:spAutoFit/>
          </a:bodyPr>
          <a:lstStyle/>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As is known to all,music can influence our emotions,thoughts and behaviors.</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150211847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22</a:t>
            </a:fld>
            <a:r>
              <a:rPr lang="en-US" altLang="zh-CN" dirty="0"/>
              <a:t>-</a:t>
            </a:r>
            <a:endParaRPr lang="zh-CN" altLang="en-US" dirty="0"/>
          </a:p>
        </p:txBody>
      </p:sp>
      <p:sp>
        <p:nvSpPr>
          <p:cNvPr id="2" name="矩形 1"/>
          <p:cNvSpPr>
            <a:spLocks noChangeAspect="1"/>
          </p:cNvSpPr>
          <p:nvPr/>
        </p:nvSpPr>
        <p:spPr>
          <a:xfrm>
            <a:off x="508000" y="1268760"/>
            <a:ext cx="8128000" cy="3748719"/>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(4)which</a:t>
            </a:r>
            <a:r>
              <a:rPr lang="zh-CN" altLang="zh-CN" sz="2200">
                <a:solidFill>
                  <a:srgbClr val="000000"/>
                </a:solidFill>
                <a:latin typeface="Times New Roman" panose="02020603050405020304" pitchFamily="18" charset="0"/>
                <a:cs typeface="Times New Roman" panose="02020603050405020304" pitchFamily="18" charset="0"/>
              </a:rPr>
              <a:t>引导非限制性定语从句</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意为</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这</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【秒杀】我很高兴得知您在暑假期间将参观北京、天津和上海</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它们都是迷人的旅游城市。</a:t>
            </a:r>
            <a:r>
              <a:rPr lang="en-US" altLang="zh-CN" sz="2200">
                <a:solidFill>
                  <a:srgbClr val="000000"/>
                </a:solidFill>
                <a:latin typeface="Times New Roman" panose="02020603050405020304" pitchFamily="18" charset="0"/>
                <a:cs typeface="Times New Roman" panose="02020603050405020304" pitchFamily="18" charset="0"/>
              </a:rPr>
              <a:t>(2019·</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北京卷</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书面表达</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endParaRPr lang="en-US" altLang="zh-CN" sz="2200">
              <a:solidFill>
                <a:srgbClr val="000000"/>
              </a:solidFill>
              <a:latin typeface="Times New Roman" panose="02020603050405020304" pitchFamily="18" charset="0"/>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endParaRPr lang="en-US" altLang="zh-CN" sz="2200">
              <a:solidFill>
                <a:srgbClr val="000000"/>
              </a:solidFill>
              <a:latin typeface="Times New Roman" panose="02020603050405020304" pitchFamily="18" charset="0"/>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endParaRPr lang="en-US" altLang="zh-CN" sz="2200">
              <a:solidFill>
                <a:srgbClr val="000000"/>
              </a:solidFill>
              <a:latin typeface="Times New Roman" panose="02020603050405020304" pitchFamily="18" charset="0"/>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(5)one of the+</a:t>
            </a:r>
            <a:r>
              <a:rPr lang="zh-CN" altLang="zh-CN" sz="2200">
                <a:solidFill>
                  <a:srgbClr val="000000"/>
                </a:solidFill>
                <a:latin typeface="Times New Roman" panose="02020603050405020304" pitchFamily="18" charset="0"/>
                <a:cs typeface="Times New Roman" panose="02020603050405020304" pitchFamily="18" charset="0"/>
              </a:rPr>
              <a:t>最高级</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复数名词</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定语从句　</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中的一个</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【秒杀】我建议你申请上北京大学</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这是曾经培育出无数杰出人才的中国最好的大学之一。</a:t>
            </a:r>
            <a:r>
              <a:rPr lang="en-US" altLang="zh-CN" sz="2200">
                <a:solidFill>
                  <a:srgbClr val="000000"/>
                </a:solidFill>
                <a:latin typeface="Times New Roman" panose="02020603050405020304" pitchFamily="18" charset="0"/>
                <a:cs typeface="Times New Roman" panose="02020603050405020304" pitchFamily="18" charset="0"/>
              </a:rPr>
              <a:t>(2018·</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北京卷</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书面表达</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p:txBody>
      </p:sp>
      <p:sp>
        <p:nvSpPr>
          <p:cNvPr id="3" name="矩形 2"/>
          <p:cNvSpPr>
            <a:spLocks noChangeAspect="1"/>
          </p:cNvSpPr>
          <p:nvPr/>
        </p:nvSpPr>
        <p:spPr>
          <a:xfrm>
            <a:off x="508000" y="2459301"/>
            <a:ext cx="8128000" cy="1272271"/>
          </a:xfrm>
          <a:prstGeom prst="rect">
            <a:avLst/>
          </a:prstGeom>
        </p:spPr>
        <p:txBody>
          <a:bodyPr>
            <a:spAutoFit/>
          </a:bodyPr>
          <a:lstStyle/>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I</a:t>
            </a:r>
            <a:r>
              <a:rPr lang="en-US" altLang="zh-CN" sz="2200">
                <a:solidFill>
                  <a:srgbClr val="FF0000"/>
                </a:solidFill>
                <a:latin typeface="宋体" panose="02010600030101010101" pitchFamily="2" charset="-122"/>
                <a:ea typeface="方正书宋_GBK"/>
                <a:cs typeface="Times New Roman" panose="02020603050405020304" pitchFamily="18" charset="0"/>
              </a:rPr>
              <a:t>’</a:t>
            </a:r>
            <a:r>
              <a:rPr lang="en-US" altLang="zh-CN" sz="2200">
                <a:solidFill>
                  <a:srgbClr val="FF0000"/>
                </a:solidFill>
                <a:latin typeface="Times New Roman" panose="02020603050405020304" pitchFamily="18" charset="0"/>
                <a:cs typeface="Times New Roman" panose="02020603050405020304" pitchFamily="18" charset="0"/>
              </a:rPr>
              <a:t>m more than delighted to know that you are going to visit Beijing,Tianjin and Shanghai,which are charming tourist cities,during summer vacations.</a:t>
            </a:r>
            <a:endParaRPr lang="zh-CN" altLang="zh-CN" sz="2200">
              <a:solidFill>
                <a:srgbClr val="000000"/>
              </a:solidFill>
              <a:effectLst/>
              <a:latin typeface="NEU-BZ-S92"/>
              <a:ea typeface="方正书宋_GBK"/>
              <a:cs typeface="Times New Roman" panose="02020603050405020304" pitchFamily="18" charset="0"/>
            </a:endParaRPr>
          </a:p>
        </p:txBody>
      </p:sp>
      <p:sp>
        <p:nvSpPr>
          <p:cNvPr id="4" name="矩形 3"/>
          <p:cNvSpPr>
            <a:spLocks noChangeAspect="1"/>
          </p:cNvSpPr>
          <p:nvPr/>
        </p:nvSpPr>
        <p:spPr>
          <a:xfrm>
            <a:off x="508000" y="4957416"/>
            <a:ext cx="8128000" cy="866006"/>
          </a:xfrm>
          <a:prstGeom prst="rect">
            <a:avLst/>
          </a:prstGeom>
        </p:spPr>
        <p:txBody>
          <a:bodyPr>
            <a:spAutoFit/>
          </a:bodyPr>
          <a:lstStyle/>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I suggest you apply for Peking University,one of the best universities in China that have cultivated countless brilliant talents.</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223109105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23</a:t>
            </a:fld>
            <a:r>
              <a:rPr lang="en-US" altLang="zh-CN" dirty="0"/>
              <a:t>-</a:t>
            </a:r>
            <a:endParaRPr lang="zh-CN" altLang="en-US" dirty="0"/>
          </a:p>
        </p:txBody>
      </p:sp>
      <p:sp>
        <p:nvSpPr>
          <p:cNvPr id="2" name="矩形 1"/>
          <p:cNvSpPr>
            <a:spLocks noChangeAspect="1"/>
          </p:cNvSpPr>
          <p:nvPr/>
        </p:nvSpPr>
        <p:spPr>
          <a:xfrm>
            <a:off x="508000" y="1302338"/>
            <a:ext cx="8128000" cy="3748719"/>
          </a:xfrm>
          <a:prstGeom prst="rect">
            <a:avLst/>
          </a:prstGeom>
        </p:spPr>
        <p:txBody>
          <a:bodyPr>
            <a:spAutoFit/>
          </a:bodyPr>
          <a:lstStyle/>
          <a:p>
            <a:pPr indent="459105" algn="ctr">
              <a:lnSpc>
                <a:spcPct val="120000"/>
              </a:lnSpc>
              <a:spcAft>
                <a:spcPts val="0"/>
              </a:spcAft>
              <a:tabLst>
                <a:tab pos="1029335" algn="l"/>
                <a:tab pos="1850390" algn="l"/>
                <a:tab pos="2538095" algn="l"/>
                <a:tab pos="3221990" algn="l"/>
              </a:tabLst>
            </a:pPr>
            <a:r>
              <a:rPr lang="zh-CN" altLang="zh-CN" sz="2200" b="1">
                <a:solidFill>
                  <a:srgbClr val="000000"/>
                </a:solidFill>
                <a:latin typeface="Times New Roman" panose="02020603050405020304" pitchFamily="18" charset="0"/>
                <a:cs typeface="Times New Roman" panose="02020603050405020304" pitchFamily="18" charset="0"/>
              </a:rPr>
              <a:t>基本句型八</a:t>
            </a:r>
            <a:r>
              <a:rPr lang="zh-CN" altLang="zh-CN" sz="2200">
                <a:solidFill>
                  <a:srgbClr val="000000"/>
                </a:solidFill>
                <a:latin typeface="Times New Roman" panose="02020603050405020304" pitchFamily="18" charset="0"/>
                <a:cs typeface="Times New Roman" panose="02020603050405020304" pitchFamily="18" charset="0"/>
              </a:rPr>
              <a:t>　</a:t>
            </a:r>
            <a:r>
              <a:rPr lang="en-US" altLang="zh-CN" sz="2200" b="1">
                <a:solidFill>
                  <a:srgbClr val="000000"/>
                </a:solidFill>
                <a:latin typeface="Times New Roman" panose="02020603050405020304" pitchFamily="18" charset="0"/>
                <a:cs typeface="Times New Roman" panose="02020603050405020304" pitchFamily="18" charset="0"/>
              </a:rPr>
              <a:t>it</a:t>
            </a:r>
            <a:r>
              <a:rPr lang="zh-CN" altLang="zh-CN" sz="2200" b="1">
                <a:solidFill>
                  <a:srgbClr val="000000"/>
                </a:solidFill>
                <a:latin typeface="Times New Roman" panose="02020603050405020304" pitchFamily="18" charset="0"/>
                <a:cs typeface="Times New Roman" panose="02020603050405020304" pitchFamily="18" charset="0"/>
              </a:rPr>
              <a:t>强调句型</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it</a:t>
            </a:r>
            <a:r>
              <a:rPr lang="zh-CN" altLang="zh-CN" sz="2200">
                <a:solidFill>
                  <a:srgbClr val="000000"/>
                </a:solidFill>
                <a:latin typeface="Times New Roman" panose="02020603050405020304" pitchFamily="18" charset="0"/>
                <a:cs typeface="Times New Roman" panose="02020603050405020304" pitchFamily="18" charset="0"/>
              </a:rPr>
              <a:t>可用于强调句</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用以强调句子中除谓语外的几乎所有成分。</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(1)It is/was+</a:t>
            </a:r>
            <a:r>
              <a:rPr lang="zh-CN" altLang="zh-CN" sz="2200">
                <a:solidFill>
                  <a:srgbClr val="000000"/>
                </a:solidFill>
                <a:latin typeface="Times New Roman" panose="02020603050405020304" pitchFamily="18" charset="0"/>
                <a:cs typeface="Times New Roman" panose="02020603050405020304" pitchFamily="18" charset="0"/>
              </a:rPr>
              <a:t>被强调部分</a:t>
            </a:r>
            <a:r>
              <a:rPr lang="en-US" altLang="zh-CN" sz="2200">
                <a:solidFill>
                  <a:srgbClr val="000000"/>
                </a:solidFill>
                <a:latin typeface="Times New Roman" panose="02020603050405020304" pitchFamily="18" charset="0"/>
                <a:cs typeface="Times New Roman" panose="02020603050405020304" pitchFamily="18" charset="0"/>
              </a:rPr>
              <a:t>+that+</a:t>
            </a:r>
            <a:r>
              <a:rPr lang="zh-CN" altLang="zh-CN" sz="2200">
                <a:solidFill>
                  <a:srgbClr val="000000"/>
                </a:solidFill>
                <a:latin typeface="Times New Roman" panose="02020603050405020304" pitchFamily="18" charset="0"/>
                <a:cs typeface="Times New Roman" panose="02020603050405020304" pitchFamily="18" charset="0"/>
              </a:rPr>
              <a:t>其他</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【秒杀】是茶馆见证了我们所有人真正愉快的时光。</a:t>
            </a:r>
            <a:r>
              <a:rPr lang="en-US" altLang="zh-CN" sz="2200">
                <a:solidFill>
                  <a:srgbClr val="000000"/>
                </a:solidFill>
                <a:latin typeface="Times New Roman" panose="02020603050405020304" pitchFamily="18" charset="0"/>
                <a:cs typeface="Times New Roman" panose="02020603050405020304" pitchFamily="18" charset="0"/>
              </a:rPr>
              <a:t>(2018·</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北京卷</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书面表达</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endParaRPr lang="en-US" altLang="zh-CN" sz="2200">
              <a:solidFill>
                <a:srgbClr val="000000"/>
              </a:solidFill>
              <a:latin typeface="Times New Roman" panose="02020603050405020304" pitchFamily="18" charset="0"/>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endParaRPr lang="en-US" altLang="zh-CN" sz="2200">
              <a:solidFill>
                <a:srgbClr val="000000"/>
              </a:solidFill>
              <a:latin typeface="Times New Roman" panose="02020603050405020304" pitchFamily="18" charset="0"/>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(2)It is/was not until...that...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【秒杀】直到八点钟</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他才意识到自己一整天都在上网。</a:t>
            </a:r>
            <a:endParaRPr lang="zh-CN" altLang="zh-CN" sz="2200">
              <a:solidFill>
                <a:srgbClr val="000000"/>
              </a:solidFill>
              <a:latin typeface="NEU-BZ-S92"/>
              <a:ea typeface="方正书宋_GBK"/>
              <a:cs typeface="Times New Roman" panose="02020603050405020304" pitchFamily="18" charset="0"/>
            </a:endParaRPr>
          </a:p>
        </p:txBody>
      </p:sp>
      <p:sp>
        <p:nvSpPr>
          <p:cNvPr id="3" name="矩形 2"/>
          <p:cNvSpPr>
            <a:spLocks noChangeAspect="1"/>
          </p:cNvSpPr>
          <p:nvPr/>
        </p:nvSpPr>
        <p:spPr>
          <a:xfrm>
            <a:off x="508000" y="3356992"/>
            <a:ext cx="8128000" cy="866006"/>
          </a:xfrm>
          <a:prstGeom prst="rect">
            <a:avLst/>
          </a:prstGeom>
        </p:spPr>
        <p:txBody>
          <a:bodyPr>
            <a:spAutoFit/>
          </a:bodyPr>
          <a:lstStyle/>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It was the tea house that witnessed a really enjoyable time for all of us.</a:t>
            </a:r>
            <a:endParaRPr lang="zh-CN" altLang="zh-CN" sz="2200">
              <a:solidFill>
                <a:srgbClr val="000000"/>
              </a:solidFill>
              <a:effectLst/>
              <a:latin typeface="NEU-BZ-S92"/>
              <a:ea typeface="方正书宋_GBK"/>
              <a:cs typeface="Times New Roman" panose="02020603050405020304" pitchFamily="18" charset="0"/>
            </a:endParaRPr>
          </a:p>
        </p:txBody>
      </p:sp>
      <p:sp>
        <p:nvSpPr>
          <p:cNvPr id="4" name="矩形 3"/>
          <p:cNvSpPr>
            <a:spLocks noChangeAspect="1"/>
          </p:cNvSpPr>
          <p:nvPr/>
        </p:nvSpPr>
        <p:spPr>
          <a:xfrm>
            <a:off x="508000" y="4941168"/>
            <a:ext cx="8128000" cy="866006"/>
          </a:xfrm>
          <a:prstGeom prst="rect">
            <a:avLst/>
          </a:prstGeom>
        </p:spPr>
        <p:txBody>
          <a:bodyPr>
            <a:spAutoFit/>
          </a:bodyPr>
          <a:lstStyle/>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It was not until 8 o</a:t>
            </a:r>
            <a:r>
              <a:rPr lang="en-US" altLang="zh-CN" sz="2200">
                <a:solidFill>
                  <a:srgbClr val="FF0000"/>
                </a:solidFill>
                <a:latin typeface="宋体" panose="02010600030101010101" pitchFamily="2" charset="-122"/>
                <a:ea typeface="方正书宋_GBK"/>
                <a:cs typeface="Times New Roman" panose="02020603050405020304" pitchFamily="18" charset="0"/>
              </a:rPr>
              <a:t>’</a:t>
            </a:r>
            <a:r>
              <a:rPr lang="en-US" altLang="zh-CN" sz="2200">
                <a:solidFill>
                  <a:srgbClr val="FF0000"/>
                </a:solidFill>
                <a:latin typeface="Times New Roman" panose="02020603050405020304" pitchFamily="18" charset="0"/>
                <a:cs typeface="Times New Roman" panose="02020603050405020304" pitchFamily="18" charset="0"/>
              </a:rPr>
              <a:t>clock that he realized he had spent the whole day on the Internet.</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83214370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24</a:t>
            </a:fld>
            <a:r>
              <a:rPr lang="en-US" altLang="zh-CN" dirty="0"/>
              <a:t>-</a:t>
            </a:r>
            <a:endParaRPr lang="zh-CN" altLang="en-US" dirty="0"/>
          </a:p>
        </p:txBody>
      </p:sp>
      <p:sp>
        <p:nvSpPr>
          <p:cNvPr id="2" name="矩形 1"/>
          <p:cNvSpPr>
            <a:spLocks noChangeAspect="1"/>
          </p:cNvSpPr>
          <p:nvPr/>
        </p:nvSpPr>
        <p:spPr>
          <a:xfrm>
            <a:off x="508000" y="1913702"/>
            <a:ext cx="8128000" cy="2529923"/>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(3)</a:t>
            </a:r>
            <a:r>
              <a:rPr lang="zh-CN" altLang="zh-CN" sz="2200">
                <a:solidFill>
                  <a:srgbClr val="000000"/>
                </a:solidFill>
                <a:latin typeface="Times New Roman" panose="02020603050405020304" pitchFamily="18" charset="0"/>
                <a:cs typeface="Times New Roman" panose="02020603050405020304" pitchFamily="18" charset="0"/>
              </a:rPr>
              <a:t>主语</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谓语</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特殊疑问词</a:t>
            </a:r>
            <a:r>
              <a:rPr lang="en-US" altLang="zh-CN" sz="2200">
                <a:solidFill>
                  <a:srgbClr val="000000"/>
                </a:solidFill>
                <a:latin typeface="Times New Roman" panose="02020603050405020304" pitchFamily="18" charset="0"/>
                <a:cs typeface="Times New Roman" panose="02020603050405020304" pitchFamily="18" charset="0"/>
              </a:rPr>
              <a:t>+it is/was+that+</a:t>
            </a:r>
            <a:r>
              <a:rPr lang="zh-CN" altLang="zh-CN" sz="2200">
                <a:solidFill>
                  <a:srgbClr val="000000"/>
                </a:solidFill>
                <a:latin typeface="Times New Roman" panose="02020603050405020304" pitchFamily="18" charset="0"/>
                <a:cs typeface="Times New Roman" panose="02020603050405020304" pitchFamily="18" charset="0"/>
              </a:rPr>
              <a:t>其他</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【秒杀</a:t>
            </a:r>
            <a:r>
              <a:rPr lang="en-US" altLang="zh-CN" sz="2200">
                <a:solidFill>
                  <a:srgbClr val="000000"/>
                </a:solidFill>
                <a:latin typeface="Times New Roman" panose="02020603050405020304" pitchFamily="18" charset="0"/>
                <a:cs typeface="Times New Roman" panose="02020603050405020304" pitchFamily="18" charset="0"/>
              </a:rPr>
              <a:t>1</a:t>
            </a:r>
            <a:r>
              <a:rPr lang="zh-CN" altLang="zh-CN" sz="2200">
                <a:solidFill>
                  <a:srgbClr val="000000"/>
                </a:solidFill>
                <a:latin typeface="Times New Roman" panose="02020603050405020304" pitchFamily="18" charset="0"/>
                <a:cs typeface="Times New Roman" panose="02020603050405020304" pitchFamily="18" charset="0"/>
              </a:rPr>
              <a:t>】你能告诉我你到底为什么要当一名志愿者吗</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endParaRPr lang="en-US" altLang="zh-CN" sz="2200">
              <a:solidFill>
                <a:srgbClr val="000000"/>
              </a:solidFill>
              <a:latin typeface="Times New Roman" panose="02020603050405020304" pitchFamily="18" charset="0"/>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endParaRPr lang="en-US" altLang="zh-CN" sz="2200">
              <a:solidFill>
                <a:srgbClr val="000000"/>
              </a:solidFill>
              <a:latin typeface="Times New Roman" panose="02020603050405020304" pitchFamily="18" charset="0"/>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【秒杀</a:t>
            </a:r>
            <a:r>
              <a:rPr lang="en-US" altLang="zh-CN" sz="2200">
                <a:solidFill>
                  <a:srgbClr val="000000"/>
                </a:solidFill>
                <a:latin typeface="Times New Roman" panose="02020603050405020304" pitchFamily="18" charset="0"/>
                <a:cs typeface="Times New Roman" panose="02020603050405020304" pitchFamily="18" charset="0"/>
              </a:rPr>
              <a:t>2</a:t>
            </a:r>
            <a:r>
              <a:rPr lang="zh-CN" altLang="zh-CN" sz="2200">
                <a:solidFill>
                  <a:srgbClr val="000000"/>
                </a:solidFill>
                <a:latin typeface="Times New Roman" panose="02020603050405020304" pitchFamily="18" charset="0"/>
                <a:cs typeface="Times New Roman" panose="02020603050405020304" pitchFamily="18" charset="0"/>
              </a:rPr>
              <a:t>】我们不知道古人到底是如何建造起这些庞大的建筑的。</a:t>
            </a:r>
            <a:endParaRPr lang="zh-CN" altLang="zh-CN" sz="2200">
              <a:solidFill>
                <a:srgbClr val="000000"/>
              </a:solidFill>
              <a:effectLst/>
              <a:latin typeface="NEU-BZ-S92"/>
              <a:ea typeface="方正书宋_GBK"/>
              <a:cs typeface="Times New Roman" panose="02020603050405020304" pitchFamily="18" charset="0"/>
            </a:endParaRPr>
          </a:p>
        </p:txBody>
      </p:sp>
      <p:sp>
        <p:nvSpPr>
          <p:cNvPr id="3" name="矩形 2"/>
          <p:cNvSpPr>
            <a:spLocks noChangeAspect="1"/>
          </p:cNvSpPr>
          <p:nvPr/>
        </p:nvSpPr>
        <p:spPr>
          <a:xfrm>
            <a:off x="508000" y="2816228"/>
            <a:ext cx="8128000" cy="459741"/>
          </a:xfrm>
          <a:prstGeom prst="rect">
            <a:avLst/>
          </a:prstGeom>
        </p:spPr>
        <p:txBody>
          <a:bodyPr>
            <a:spAutoFit/>
          </a:bodyPr>
          <a:lstStyle/>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Could you tell me why it is that you want to be a volunteer?</a:t>
            </a:r>
            <a:endParaRPr lang="zh-CN" altLang="zh-CN" sz="2200">
              <a:solidFill>
                <a:srgbClr val="000000"/>
              </a:solidFill>
              <a:effectLst/>
              <a:latin typeface="NEU-BZ-S92"/>
              <a:ea typeface="方正书宋_GBK"/>
              <a:cs typeface="Times New Roman" panose="02020603050405020304" pitchFamily="18" charset="0"/>
            </a:endParaRPr>
          </a:p>
        </p:txBody>
      </p:sp>
      <p:sp>
        <p:nvSpPr>
          <p:cNvPr id="4" name="矩形 3"/>
          <p:cNvSpPr>
            <a:spLocks noChangeAspect="1"/>
          </p:cNvSpPr>
          <p:nvPr/>
        </p:nvSpPr>
        <p:spPr>
          <a:xfrm>
            <a:off x="508000" y="4507210"/>
            <a:ext cx="8128000" cy="866006"/>
          </a:xfrm>
          <a:prstGeom prst="rect">
            <a:avLst/>
          </a:prstGeom>
        </p:spPr>
        <p:txBody>
          <a:bodyPr>
            <a:spAutoFit/>
          </a:bodyPr>
          <a:lstStyle/>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We don</a:t>
            </a:r>
            <a:r>
              <a:rPr lang="en-US" altLang="zh-CN" sz="2200">
                <a:solidFill>
                  <a:srgbClr val="FF0000"/>
                </a:solidFill>
                <a:latin typeface="宋体" panose="02010600030101010101" pitchFamily="2" charset="-122"/>
                <a:ea typeface="方正书宋_GBK"/>
                <a:cs typeface="Times New Roman" panose="02020603050405020304" pitchFamily="18" charset="0"/>
              </a:rPr>
              <a:t>’</a:t>
            </a:r>
            <a:r>
              <a:rPr lang="en-US" altLang="zh-CN" sz="2200">
                <a:solidFill>
                  <a:srgbClr val="FF0000"/>
                </a:solidFill>
                <a:latin typeface="Times New Roman" panose="02020603050405020304" pitchFamily="18" charset="0"/>
                <a:cs typeface="Times New Roman" panose="02020603050405020304" pitchFamily="18" charset="0"/>
              </a:rPr>
              <a:t>t know how it was that ancient people built the giant buildings.</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215457566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3</a:t>
            </a:fld>
            <a:r>
              <a:rPr lang="en-US" altLang="zh-CN" dirty="0"/>
              <a:t>-</a:t>
            </a:r>
            <a:endParaRPr lang="zh-CN" altLang="en-US" dirty="0"/>
          </a:p>
        </p:txBody>
      </p:sp>
      <p:sp>
        <p:nvSpPr>
          <p:cNvPr id="2" name="矩形 1"/>
          <p:cNvSpPr>
            <a:spLocks noChangeAspect="1"/>
          </p:cNvSpPr>
          <p:nvPr/>
        </p:nvSpPr>
        <p:spPr>
          <a:xfrm>
            <a:off x="508000" y="1708603"/>
            <a:ext cx="8128000" cy="3694794"/>
          </a:xfrm>
          <a:prstGeom prst="rect">
            <a:avLst/>
          </a:prstGeom>
        </p:spPr>
        <p:txBody>
          <a:bodyPr>
            <a:spAutoFit/>
          </a:bodyPr>
          <a:lstStyle/>
          <a:p>
            <a:pPr algn="ctr">
              <a:lnSpc>
                <a:spcPct val="120000"/>
              </a:lnSpc>
              <a:spcAft>
                <a:spcPts val="0"/>
              </a:spcAft>
              <a:tabLst>
                <a:tab pos="1029335" algn="l"/>
                <a:tab pos="1850390" algn="l"/>
                <a:tab pos="2538095" algn="l"/>
                <a:tab pos="3221990" algn="l"/>
              </a:tabLst>
            </a:pPr>
            <a:r>
              <a:rPr lang="zh-CN" altLang="zh-CN" sz="2200" b="1">
                <a:solidFill>
                  <a:srgbClr val="000000"/>
                </a:solidFill>
                <a:latin typeface="Times New Roman" panose="02020603050405020304" pitchFamily="18" charset="0"/>
                <a:cs typeface="Times New Roman" panose="02020603050405020304" pitchFamily="18" charset="0"/>
              </a:rPr>
              <a:t>基本句型二</a:t>
            </a:r>
            <a:r>
              <a:rPr lang="zh-CN" altLang="zh-CN" sz="2200">
                <a:solidFill>
                  <a:srgbClr val="000000"/>
                </a:solidFill>
                <a:latin typeface="Times New Roman" panose="02020603050405020304" pitchFamily="18" charset="0"/>
                <a:cs typeface="Times New Roman" panose="02020603050405020304" pitchFamily="18" charset="0"/>
              </a:rPr>
              <a:t>　</a:t>
            </a:r>
            <a:r>
              <a:rPr lang="zh-CN" altLang="zh-CN" sz="2200" b="1">
                <a:solidFill>
                  <a:srgbClr val="000000"/>
                </a:solidFill>
                <a:latin typeface="Times New Roman" panose="02020603050405020304" pitchFamily="18" charset="0"/>
                <a:cs typeface="Times New Roman" panose="02020603050405020304" pitchFamily="18" charset="0"/>
              </a:rPr>
              <a:t>主谓宾结构</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此句式的句型特点为谓语动词均为及物动词</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是主语发出的动作</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但是不能表达完整的意思</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其后必须接一个宾语</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宾语可以是名词、代词、动词</a:t>
            </a:r>
            <a:r>
              <a:rPr lang="en-US" altLang="zh-CN" sz="2200" i="1">
                <a:solidFill>
                  <a:srgbClr val="000000"/>
                </a:solidFill>
                <a:latin typeface="Times New Roman" panose="02020603050405020304" pitchFamily="18" charset="0"/>
                <a:cs typeface="Times New Roman" panose="02020603050405020304" pitchFamily="18" charset="0"/>
              </a:rPr>
              <a:t>-ing</a:t>
            </a:r>
            <a:r>
              <a:rPr lang="zh-CN" altLang="zh-CN" sz="2200">
                <a:solidFill>
                  <a:srgbClr val="000000"/>
                </a:solidFill>
                <a:latin typeface="Times New Roman" panose="02020603050405020304" pitchFamily="18" charset="0"/>
                <a:cs typeface="Times New Roman" panose="02020603050405020304" pitchFamily="18" charset="0"/>
              </a:rPr>
              <a:t>形式或不定式</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即动作的承受者</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才能表达完整的意思。</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All these traditional Chinese culture heritages have left a far-reaching influence on the Chinese lifestyles.</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所有这些中国传统文化遗产对中国人的生活方式都产生了深远的影响。</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384512336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a:spLocks noChangeAspect="1"/>
          </p:cNvSpPr>
          <p:nvPr/>
        </p:nvSpPr>
        <p:spPr>
          <a:xfrm>
            <a:off x="508000" y="1700808"/>
            <a:ext cx="8128000" cy="866006"/>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【秒杀</a:t>
            </a:r>
            <a:r>
              <a:rPr lang="en-US" altLang="zh-CN" sz="2200">
                <a:solidFill>
                  <a:srgbClr val="000000"/>
                </a:solidFill>
                <a:latin typeface="Times New Roman" panose="02020603050405020304" pitchFamily="18" charset="0"/>
                <a:cs typeface="Times New Roman" panose="02020603050405020304" pitchFamily="18" charset="0"/>
              </a:rPr>
              <a:t>1</a:t>
            </a:r>
            <a:r>
              <a:rPr lang="zh-CN" altLang="zh-CN" sz="2200">
                <a:solidFill>
                  <a:srgbClr val="000000"/>
                </a:solidFill>
                <a:latin typeface="Times New Roman" panose="02020603050405020304" pitchFamily="18" charset="0"/>
                <a:cs typeface="Times New Roman" panose="02020603050405020304" pitchFamily="18" charset="0"/>
              </a:rPr>
              <a:t>】你应该参加团队培训课程和会议</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以便和队友一起研究来访球队。</a:t>
            </a:r>
            <a:r>
              <a:rPr lang="en-US" altLang="zh-CN" sz="2200">
                <a:solidFill>
                  <a:srgbClr val="000000"/>
                </a:solidFill>
                <a:latin typeface="Times New Roman" panose="02020603050405020304" pitchFamily="18" charset="0"/>
                <a:cs typeface="Times New Roman" panose="02020603050405020304" pitchFamily="18" charset="0"/>
              </a:rPr>
              <a:t>(2019·</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全国</a:t>
            </a:r>
            <a:r>
              <a:rPr lang="zh-CN" altLang="zh-CN" sz="2200">
                <a:solidFill>
                  <a:srgbClr val="000000"/>
                </a:solidFill>
                <a:latin typeface="NEU-BZ-S92"/>
                <a:cs typeface="宋体" panose="02010600030101010101" pitchFamily="2" charset="-122"/>
              </a:rPr>
              <a:t>Ⅱ</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卷</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书面表达</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p:txBody>
      </p:sp>
      <p:sp>
        <p:nvSpPr>
          <p:cNvPr id="4" name="矩形 3"/>
          <p:cNvSpPr>
            <a:spLocks noChangeAspect="1"/>
          </p:cNvSpPr>
          <p:nvPr/>
        </p:nvSpPr>
        <p:spPr>
          <a:xfrm>
            <a:off x="508000" y="3565204"/>
            <a:ext cx="8128000" cy="866006"/>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【秒杀</a:t>
            </a:r>
            <a:r>
              <a:rPr lang="en-US" altLang="zh-CN" sz="2200">
                <a:solidFill>
                  <a:srgbClr val="000000"/>
                </a:solidFill>
                <a:latin typeface="Times New Roman" panose="02020603050405020304" pitchFamily="18" charset="0"/>
                <a:cs typeface="Times New Roman" panose="02020603050405020304" pitchFamily="18" charset="0"/>
              </a:rPr>
              <a:t>2</a:t>
            </a:r>
            <a:r>
              <a:rPr lang="zh-CN" altLang="zh-CN" sz="2200">
                <a:solidFill>
                  <a:srgbClr val="000000"/>
                </a:solidFill>
                <a:latin typeface="Times New Roman" panose="02020603050405020304" pitchFamily="18" charset="0"/>
                <a:cs typeface="Times New Roman" panose="02020603050405020304" pitchFamily="18" charset="0"/>
              </a:rPr>
              <a:t>】另外</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传统的中国服装不能反映我们学校独特的文化。</a:t>
            </a:r>
            <a:r>
              <a:rPr lang="en-US" altLang="zh-CN" sz="2200">
                <a:solidFill>
                  <a:srgbClr val="000000"/>
                </a:solidFill>
                <a:latin typeface="Times New Roman" panose="02020603050405020304" pitchFamily="18" charset="0"/>
                <a:cs typeface="Times New Roman" panose="02020603050405020304" pitchFamily="18" charset="0"/>
              </a:rPr>
              <a:t>(2019·</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江苏卷</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书面表达</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p:txBody>
      </p:sp>
      <p:sp>
        <p:nvSpPr>
          <p:cNvPr id="2" name="矩形 1"/>
          <p:cNvSpPr>
            <a:spLocks noChangeAspect="1"/>
          </p:cNvSpPr>
          <p:nvPr/>
        </p:nvSpPr>
        <p:spPr>
          <a:xfrm>
            <a:off x="508000" y="2593879"/>
            <a:ext cx="8128000" cy="866006"/>
          </a:xfrm>
          <a:prstGeom prst="rect">
            <a:avLst/>
          </a:prstGeom>
        </p:spPr>
        <p:txBody>
          <a:bodyPr>
            <a:spAutoFit/>
          </a:bodyPr>
          <a:lstStyle/>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You should attend the team training sessions and meetings to study the visiting team together with the teammates.</a:t>
            </a:r>
            <a:endParaRPr lang="zh-CN" altLang="zh-CN" sz="2200">
              <a:solidFill>
                <a:srgbClr val="000000"/>
              </a:solidFill>
              <a:effectLst/>
              <a:latin typeface="NEU-BZ-S92"/>
              <a:ea typeface="方正书宋_GBK"/>
              <a:cs typeface="Times New Roman" panose="02020603050405020304" pitchFamily="18" charset="0"/>
            </a:endParaRPr>
          </a:p>
        </p:txBody>
      </p:sp>
      <p:sp>
        <p:nvSpPr>
          <p:cNvPr id="5" name="矩形 4"/>
          <p:cNvSpPr>
            <a:spLocks noChangeAspect="1"/>
          </p:cNvSpPr>
          <p:nvPr/>
        </p:nvSpPr>
        <p:spPr>
          <a:xfrm>
            <a:off x="508000" y="4431210"/>
            <a:ext cx="8128000" cy="866006"/>
          </a:xfrm>
          <a:prstGeom prst="rect">
            <a:avLst/>
          </a:prstGeom>
        </p:spPr>
        <p:txBody>
          <a:bodyPr>
            <a:spAutoFit/>
          </a:bodyPr>
          <a:lstStyle/>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What</a:t>
            </a:r>
            <a:r>
              <a:rPr lang="en-US" altLang="zh-CN" sz="2200">
                <a:solidFill>
                  <a:srgbClr val="FF0000"/>
                </a:solidFill>
                <a:latin typeface="宋体" panose="02010600030101010101" pitchFamily="2" charset="-122"/>
                <a:ea typeface="方正书宋_GBK"/>
                <a:cs typeface="Times New Roman" panose="02020603050405020304" pitchFamily="18" charset="0"/>
              </a:rPr>
              <a:t>’</a:t>
            </a:r>
            <a:r>
              <a:rPr lang="en-US" altLang="zh-CN" sz="2200">
                <a:solidFill>
                  <a:srgbClr val="FF0000"/>
                </a:solidFill>
                <a:latin typeface="Times New Roman" panose="02020603050405020304" pitchFamily="18" charset="0"/>
                <a:cs typeface="Times New Roman" panose="02020603050405020304" pitchFamily="18" charset="0"/>
              </a:rPr>
              <a:t>s more, the traditional Chinese dress can</a:t>
            </a:r>
            <a:r>
              <a:rPr lang="en-US" altLang="zh-CN" sz="2200">
                <a:solidFill>
                  <a:srgbClr val="FF0000"/>
                </a:solidFill>
                <a:latin typeface="宋体" panose="02010600030101010101" pitchFamily="2" charset="-122"/>
                <a:ea typeface="方正书宋_GBK"/>
                <a:cs typeface="Times New Roman" panose="02020603050405020304" pitchFamily="18" charset="0"/>
              </a:rPr>
              <a:t>’</a:t>
            </a:r>
            <a:r>
              <a:rPr lang="en-US" altLang="zh-CN" sz="2200">
                <a:solidFill>
                  <a:srgbClr val="FF0000"/>
                </a:solidFill>
                <a:latin typeface="Times New Roman" panose="02020603050405020304" pitchFamily="18" charset="0"/>
                <a:cs typeface="Times New Roman" panose="02020603050405020304" pitchFamily="18" charset="0"/>
              </a:rPr>
              <a:t>t reflect the unique culture of our school.</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1593368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5</a:t>
            </a:fld>
            <a:r>
              <a:rPr lang="en-US" altLang="zh-CN" dirty="0"/>
              <a:t>-</a:t>
            </a:r>
            <a:endParaRPr lang="zh-CN" altLang="en-US" dirty="0"/>
          </a:p>
        </p:txBody>
      </p:sp>
      <p:sp>
        <p:nvSpPr>
          <p:cNvPr id="2" name="矩形 1"/>
          <p:cNvSpPr>
            <a:spLocks noChangeAspect="1"/>
          </p:cNvSpPr>
          <p:nvPr/>
        </p:nvSpPr>
        <p:spPr>
          <a:xfrm>
            <a:off x="508000" y="2291038"/>
            <a:ext cx="8128000" cy="2529923"/>
          </a:xfrm>
          <a:prstGeom prst="rect">
            <a:avLst/>
          </a:prstGeom>
        </p:spPr>
        <p:txBody>
          <a:bodyPr>
            <a:spAutoFit/>
          </a:bodyPr>
          <a:lstStyle/>
          <a:p>
            <a:pPr indent="459105" algn="ctr">
              <a:lnSpc>
                <a:spcPct val="120000"/>
              </a:lnSpc>
              <a:spcAft>
                <a:spcPts val="0"/>
              </a:spcAft>
              <a:tabLst>
                <a:tab pos="1029335" algn="l"/>
                <a:tab pos="1850390" algn="l"/>
                <a:tab pos="2538095" algn="l"/>
                <a:tab pos="3221990" algn="l"/>
              </a:tabLst>
            </a:pPr>
            <a:r>
              <a:rPr lang="zh-CN" altLang="zh-CN" sz="2200" b="1">
                <a:solidFill>
                  <a:srgbClr val="000000"/>
                </a:solidFill>
                <a:latin typeface="Times New Roman" panose="02020603050405020304" pitchFamily="18" charset="0"/>
                <a:cs typeface="Times New Roman" panose="02020603050405020304" pitchFamily="18" charset="0"/>
              </a:rPr>
              <a:t>基本句型三</a:t>
            </a:r>
            <a:r>
              <a:rPr lang="zh-CN" altLang="zh-CN" sz="2200">
                <a:solidFill>
                  <a:srgbClr val="000000"/>
                </a:solidFill>
                <a:latin typeface="Times New Roman" panose="02020603050405020304" pitchFamily="18" charset="0"/>
                <a:cs typeface="Times New Roman" panose="02020603050405020304" pitchFamily="18" charset="0"/>
              </a:rPr>
              <a:t>　</a:t>
            </a:r>
            <a:r>
              <a:rPr lang="zh-CN" altLang="zh-CN" sz="2200" b="1">
                <a:solidFill>
                  <a:srgbClr val="000000"/>
                </a:solidFill>
                <a:latin typeface="Times New Roman" panose="02020603050405020304" pitchFamily="18" charset="0"/>
                <a:cs typeface="Times New Roman" panose="02020603050405020304" pitchFamily="18" charset="0"/>
              </a:rPr>
              <a:t>主系表结构</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此句式就是我们常提到的主系表结构。该句式侧重说明主语是什么或怎么样</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其中谓语动词需用系动词</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表语多是形容词</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也可以是名词、介词短语、不定式或动词</a:t>
            </a:r>
            <a:r>
              <a:rPr lang="en-US" altLang="zh-CN" sz="2200" i="1">
                <a:solidFill>
                  <a:srgbClr val="000000"/>
                </a:solidFill>
                <a:latin typeface="Times New Roman" panose="02020603050405020304" pitchFamily="18" charset="0"/>
                <a:cs typeface="Times New Roman" panose="02020603050405020304" pitchFamily="18" charset="0"/>
              </a:rPr>
              <a:t>-ing</a:t>
            </a:r>
            <a:r>
              <a:rPr lang="zh-CN" altLang="zh-CN" sz="2200">
                <a:solidFill>
                  <a:srgbClr val="000000"/>
                </a:solidFill>
                <a:latin typeface="Times New Roman" panose="02020603050405020304" pitchFamily="18" charset="0"/>
                <a:cs typeface="Times New Roman" panose="02020603050405020304" pitchFamily="18" charset="0"/>
              </a:rPr>
              <a:t>形式等。</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Confucius Institute may be a good choice for an exchange student.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对于一名交换生而言孔子学院可能是一个不错的选择。</a:t>
            </a:r>
            <a:endParaRPr lang="zh-CN" altLang="zh-CN" sz="2200">
              <a:solidFill>
                <a:srgbClr val="000000"/>
              </a:solidFill>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167583612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6</a:t>
            </a:fld>
            <a:r>
              <a:rPr lang="en-US" altLang="zh-CN" dirty="0"/>
              <a:t>-</a:t>
            </a:r>
            <a:endParaRPr lang="zh-CN" altLang="en-US" dirty="0"/>
          </a:p>
        </p:txBody>
      </p:sp>
      <p:sp>
        <p:nvSpPr>
          <p:cNvPr id="2" name="矩形 1"/>
          <p:cNvSpPr>
            <a:spLocks noChangeAspect="1"/>
          </p:cNvSpPr>
          <p:nvPr/>
        </p:nvSpPr>
        <p:spPr>
          <a:xfrm>
            <a:off x="508000" y="1497936"/>
            <a:ext cx="8128000" cy="2936188"/>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【秒杀</a:t>
            </a:r>
            <a:r>
              <a:rPr lang="en-US" altLang="zh-CN" sz="2200">
                <a:solidFill>
                  <a:srgbClr val="000000"/>
                </a:solidFill>
                <a:latin typeface="Times New Roman" panose="02020603050405020304" pitchFamily="18" charset="0"/>
                <a:cs typeface="Times New Roman" panose="02020603050405020304" pitchFamily="18" charset="0"/>
              </a:rPr>
              <a:t>1</a:t>
            </a:r>
            <a:r>
              <a:rPr lang="zh-CN" altLang="zh-CN" sz="2200">
                <a:solidFill>
                  <a:srgbClr val="000000"/>
                </a:solidFill>
                <a:latin typeface="Times New Roman" panose="02020603050405020304" pitchFamily="18" charset="0"/>
                <a:cs typeface="Times New Roman" panose="02020603050405020304" pitchFamily="18" charset="0"/>
              </a:rPr>
              <a:t>】从通知中得知你们当地美术馆正在招募一些中国画展志愿者</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我感到非常高兴和激动。</a:t>
            </a:r>
            <a:r>
              <a:rPr lang="en-US" altLang="zh-CN" sz="2200">
                <a:solidFill>
                  <a:srgbClr val="000000"/>
                </a:solidFill>
                <a:latin typeface="Times New Roman" panose="02020603050405020304" pitchFamily="18" charset="0"/>
                <a:cs typeface="Times New Roman" panose="02020603050405020304" pitchFamily="18" charset="0"/>
              </a:rPr>
              <a:t>(2019·</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全国</a:t>
            </a:r>
            <a:r>
              <a:rPr lang="zh-CN" altLang="zh-CN" sz="2200">
                <a:solidFill>
                  <a:srgbClr val="000000"/>
                </a:solidFill>
                <a:latin typeface="NEU-BZ-S92"/>
                <a:cs typeface="宋体" panose="02010600030101010101" pitchFamily="2" charset="-122"/>
              </a:rPr>
              <a:t>Ⅰ</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卷</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书面表达</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endParaRPr lang="en-US" altLang="zh-CN" sz="2200">
              <a:solidFill>
                <a:srgbClr val="000000"/>
              </a:solidFill>
              <a:latin typeface="Times New Roman" panose="02020603050405020304" pitchFamily="18" charset="0"/>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endParaRPr lang="en-US" altLang="zh-CN" sz="2200">
              <a:solidFill>
                <a:srgbClr val="000000"/>
              </a:solidFill>
              <a:latin typeface="Times New Roman" panose="02020603050405020304" pitchFamily="18" charset="0"/>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endParaRPr lang="en-US" altLang="zh-CN" sz="2200">
              <a:solidFill>
                <a:srgbClr val="000000"/>
              </a:solidFill>
              <a:latin typeface="Times New Roman" panose="02020603050405020304" pitchFamily="18" charset="0"/>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【秒杀</a:t>
            </a:r>
            <a:r>
              <a:rPr lang="en-US" altLang="zh-CN" sz="2200">
                <a:solidFill>
                  <a:srgbClr val="000000"/>
                </a:solidFill>
                <a:latin typeface="Times New Roman" panose="02020603050405020304" pitchFamily="18" charset="0"/>
                <a:cs typeface="Times New Roman" panose="02020603050405020304" pitchFamily="18" charset="0"/>
              </a:rPr>
              <a:t>2</a:t>
            </a:r>
            <a:r>
              <a:rPr lang="zh-CN" altLang="zh-CN" sz="2200">
                <a:solidFill>
                  <a:srgbClr val="000000"/>
                </a:solidFill>
                <a:latin typeface="Times New Roman" panose="02020603050405020304" pitchFamily="18" charset="0"/>
                <a:cs typeface="Times New Roman" panose="02020603050405020304" pitchFamily="18" charset="0"/>
              </a:rPr>
              <a:t>】我很高兴在欢迎仪式上穿中国传统服装。</a:t>
            </a:r>
            <a:r>
              <a:rPr lang="en-US" altLang="zh-CN" sz="2200">
                <a:solidFill>
                  <a:srgbClr val="000000"/>
                </a:solidFill>
                <a:latin typeface="Times New Roman" panose="02020603050405020304" pitchFamily="18" charset="0"/>
                <a:cs typeface="Times New Roman" panose="02020603050405020304" pitchFamily="18" charset="0"/>
              </a:rPr>
              <a:t>(2019·</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江苏卷</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书面表达</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effectLst/>
              <a:latin typeface="NEU-BZ-S92"/>
              <a:ea typeface="方正书宋_GBK"/>
              <a:cs typeface="Times New Roman" panose="02020603050405020304" pitchFamily="18" charset="0"/>
            </a:endParaRPr>
          </a:p>
        </p:txBody>
      </p:sp>
      <p:sp>
        <p:nvSpPr>
          <p:cNvPr id="4" name="矩形 3"/>
          <p:cNvSpPr>
            <a:spLocks noChangeAspect="1"/>
          </p:cNvSpPr>
          <p:nvPr/>
        </p:nvSpPr>
        <p:spPr>
          <a:xfrm>
            <a:off x="508000" y="2301586"/>
            <a:ext cx="8128000" cy="1272271"/>
          </a:xfrm>
          <a:prstGeom prst="rect">
            <a:avLst/>
          </a:prstGeom>
        </p:spPr>
        <p:txBody>
          <a:bodyPr>
            <a:spAutoFit/>
          </a:bodyPr>
          <a:lstStyle/>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Learning from the notice that your local art museum is recruiting some volunteers for an exhibition of Chinese paintings, I got desperately delighted and thrilled.</a:t>
            </a:r>
            <a:endParaRPr lang="zh-CN" altLang="zh-CN" sz="2200">
              <a:solidFill>
                <a:srgbClr val="000000"/>
              </a:solidFill>
              <a:effectLst/>
              <a:latin typeface="NEU-BZ-S92"/>
              <a:ea typeface="方正书宋_GBK"/>
              <a:cs typeface="Times New Roman" panose="02020603050405020304" pitchFamily="18" charset="0"/>
            </a:endParaRPr>
          </a:p>
        </p:txBody>
      </p:sp>
      <p:sp>
        <p:nvSpPr>
          <p:cNvPr id="5" name="矩形 4"/>
          <p:cNvSpPr>
            <a:spLocks noChangeAspect="1"/>
          </p:cNvSpPr>
          <p:nvPr/>
        </p:nvSpPr>
        <p:spPr>
          <a:xfrm>
            <a:off x="508000" y="4400076"/>
            <a:ext cx="8128000" cy="866006"/>
          </a:xfrm>
          <a:prstGeom prst="rect">
            <a:avLst/>
          </a:prstGeom>
        </p:spPr>
        <p:txBody>
          <a:bodyPr>
            <a:spAutoFit/>
          </a:bodyPr>
          <a:lstStyle/>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I would be happy to wear traditional Chinese clothes at the welcome ceremony.</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249921644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pPr algn="ctr"/>
            <a:r>
              <a:rPr lang="en-US" altLang="zh-CN"/>
              <a:t>-</a:t>
            </a:r>
            <a:fld id="{4BF17FCF-D4DA-449D-A468-DDB7E43619E6}" type="slidenum">
              <a:rPr lang="zh-CN" altLang="en-US" smtClean="0"/>
              <a:pPr algn="ctr"/>
              <a:t>7</a:t>
            </a:fld>
            <a:r>
              <a:rPr lang="en-US" altLang="zh-CN"/>
              <a:t>-</a:t>
            </a:r>
            <a:endParaRPr lang="zh-CN" altLang="en-US" dirty="0"/>
          </a:p>
        </p:txBody>
      </p:sp>
      <p:sp>
        <p:nvSpPr>
          <p:cNvPr id="4" name="矩形 3"/>
          <p:cNvSpPr>
            <a:spLocks noChangeAspect="1"/>
          </p:cNvSpPr>
          <p:nvPr/>
        </p:nvSpPr>
        <p:spPr>
          <a:xfrm>
            <a:off x="508000" y="2291038"/>
            <a:ext cx="8128000" cy="2529923"/>
          </a:xfrm>
          <a:prstGeom prst="rect">
            <a:avLst/>
          </a:prstGeom>
        </p:spPr>
        <p:txBody>
          <a:bodyPr>
            <a:spAutoFit/>
          </a:bodyPr>
          <a:lstStyle/>
          <a:p>
            <a:pPr algn="ctr">
              <a:lnSpc>
                <a:spcPct val="120000"/>
              </a:lnSpc>
              <a:spcAft>
                <a:spcPts val="0"/>
              </a:spcAft>
              <a:tabLst>
                <a:tab pos="1029335" algn="l"/>
                <a:tab pos="1850390" algn="l"/>
                <a:tab pos="2538095" algn="l"/>
                <a:tab pos="3221990" algn="l"/>
              </a:tabLst>
            </a:pPr>
            <a:r>
              <a:rPr lang="zh-CN" altLang="zh-CN" sz="2200" b="1">
                <a:solidFill>
                  <a:srgbClr val="000000"/>
                </a:solidFill>
                <a:latin typeface="Times New Roman" panose="02020603050405020304" pitchFamily="18" charset="0"/>
                <a:cs typeface="Times New Roman" panose="02020603050405020304" pitchFamily="18" charset="0"/>
              </a:rPr>
              <a:t>基本句型四</a:t>
            </a:r>
            <a:r>
              <a:rPr lang="zh-CN" altLang="zh-CN" sz="2200">
                <a:solidFill>
                  <a:srgbClr val="000000"/>
                </a:solidFill>
                <a:latin typeface="Times New Roman" panose="02020603050405020304" pitchFamily="18" charset="0"/>
                <a:cs typeface="Times New Roman" panose="02020603050405020304" pitchFamily="18" charset="0"/>
              </a:rPr>
              <a:t>　</a:t>
            </a:r>
            <a:r>
              <a:rPr lang="zh-CN" altLang="zh-CN" sz="2200" b="1">
                <a:solidFill>
                  <a:srgbClr val="000000"/>
                </a:solidFill>
                <a:latin typeface="Times New Roman" panose="02020603050405020304" pitchFamily="18" charset="0"/>
                <a:cs typeface="Times New Roman" panose="02020603050405020304" pitchFamily="18" charset="0"/>
              </a:rPr>
              <a:t>主谓宾宾结构</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此句式中的谓语动词必须接两个宾语才能表达完整的意思</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其中一个是表示人的间接宾语</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另一个是表示物的直接宾语。一般情况下</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间接宾语在前</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直接宾语在后。</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I</a:t>
            </a:r>
            <a:r>
              <a:rPr lang="en-US" altLang="zh-CN" sz="2200">
                <a:solidFill>
                  <a:srgbClr val="000000"/>
                </a:solidFill>
                <a:latin typeface="宋体" panose="02010600030101010101" pitchFamily="2" charset="-122"/>
                <a:ea typeface="方正书宋_GBK"/>
                <a:cs typeface="Times New Roman" panose="02020603050405020304" pitchFamily="18" charset="0"/>
              </a:rPr>
              <a:t>’</a:t>
            </a:r>
            <a:r>
              <a:rPr lang="en-US" altLang="zh-CN" sz="2200">
                <a:solidFill>
                  <a:srgbClr val="000000"/>
                </a:solidFill>
                <a:latin typeface="Times New Roman" panose="02020603050405020304" pitchFamily="18" charset="0"/>
                <a:cs typeface="Times New Roman" panose="02020603050405020304" pitchFamily="18" charset="0"/>
              </a:rPr>
              <a:t>ve decided to buy my mother a worthy gift.</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我决定给我妈妈买一件配得上她的礼物。</a:t>
            </a:r>
            <a:endParaRPr lang="zh-CN" altLang="zh-CN" sz="2200">
              <a:solidFill>
                <a:srgbClr val="000000"/>
              </a:solidFill>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26710604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pPr algn="ctr"/>
            <a:r>
              <a:rPr lang="en-US" altLang="zh-CN"/>
              <a:t>-</a:t>
            </a:r>
            <a:fld id="{4BF17FCF-D4DA-449D-A468-DDB7E43619E6}" type="slidenum">
              <a:rPr lang="zh-CN" altLang="en-US" smtClean="0"/>
              <a:pPr algn="ctr"/>
              <a:t>8</a:t>
            </a:fld>
            <a:r>
              <a:rPr lang="en-US" altLang="zh-CN"/>
              <a:t>-</a:t>
            </a:r>
            <a:endParaRPr lang="zh-CN" altLang="en-US" dirty="0"/>
          </a:p>
        </p:txBody>
      </p:sp>
      <p:sp>
        <p:nvSpPr>
          <p:cNvPr id="4" name="矩形 3"/>
          <p:cNvSpPr>
            <a:spLocks noChangeAspect="1"/>
          </p:cNvSpPr>
          <p:nvPr/>
        </p:nvSpPr>
        <p:spPr>
          <a:xfrm>
            <a:off x="508000" y="1604817"/>
            <a:ext cx="8128000" cy="2936188"/>
          </a:xfrm>
          <a:prstGeom prst="rect">
            <a:avLst/>
          </a:prstGeom>
        </p:spPr>
        <p:txBody>
          <a:bodyPr>
            <a:spAutoFit/>
          </a:bodyPr>
          <a:lstStyle/>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【秒杀</a:t>
            </a:r>
            <a:r>
              <a:rPr lang="en-US" altLang="zh-CN" sz="2200">
                <a:solidFill>
                  <a:srgbClr val="000000"/>
                </a:solidFill>
                <a:latin typeface="Times New Roman" panose="02020603050405020304" pitchFamily="18" charset="0"/>
                <a:cs typeface="Times New Roman" panose="02020603050405020304" pitchFamily="18" charset="0"/>
              </a:rPr>
              <a:t>1</a:t>
            </a:r>
            <a:r>
              <a:rPr lang="zh-CN" altLang="zh-CN" sz="2200">
                <a:solidFill>
                  <a:srgbClr val="000000"/>
                </a:solidFill>
                <a:latin typeface="Times New Roman" panose="02020603050405020304" pitchFamily="18" charset="0"/>
                <a:cs typeface="Times New Roman" panose="02020603050405020304" pitchFamily="18" charset="0"/>
              </a:rPr>
              <a:t>】首先</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我们老师告诉我们劳动的重要性及社会活动的意义。</a:t>
            </a:r>
            <a:r>
              <a:rPr lang="en-US" altLang="zh-CN" sz="2200">
                <a:solidFill>
                  <a:srgbClr val="000000"/>
                </a:solidFill>
                <a:latin typeface="Times New Roman" panose="02020603050405020304" pitchFamily="18" charset="0"/>
                <a:cs typeface="Times New Roman" panose="02020603050405020304" pitchFamily="18" charset="0"/>
              </a:rPr>
              <a:t>(2019·</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北京卷</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书面表达</a:t>
            </a:r>
            <a:r>
              <a:rPr lang="en-US" altLang="zh-CN" sz="2200">
                <a:solidFill>
                  <a:srgbClr val="000000"/>
                </a:solidFill>
                <a:latin typeface="Times New Roman" panose="02020603050405020304" pitchFamily="18" charset="0"/>
                <a:cs typeface="Times New Roman" panose="02020603050405020304" pitchFamily="18" charset="0"/>
              </a:rPr>
              <a:t>)</a:t>
            </a:r>
          </a:p>
          <a:p>
            <a:pPr indent="266700">
              <a:lnSpc>
                <a:spcPct val="120000"/>
              </a:lnSpc>
              <a:spcAft>
                <a:spcPts val="0"/>
              </a:spcAft>
              <a:tabLst>
                <a:tab pos="1029335" algn="l"/>
                <a:tab pos="1850390" algn="l"/>
                <a:tab pos="2538095" algn="l"/>
                <a:tab pos="3221990" algn="l"/>
              </a:tabLst>
            </a:pPr>
            <a:endParaRPr lang="en-US" altLang="zh-CN" sz="2200">
              <a:solidFill>
                <a:srgbClr val="000000"/>
              </a:solidFill>
              <a:latin typeface="Times New Roman" panose="02020603050405020304" pitchFamily="18" charset="0"/>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endParaRPr lang="en-US" altLang="zh-CN" sz="2200">
              <a:solidFill>
                <a:srgbClr val="000000"/>
              </a:solidFill>
              <a:latin typeface="Times New Roman" panose="02020603050405020304" pitchFamily="18" charset="0"/>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endParaRPr lang="zh-CN" altLang="zh-CN" sz="2200">
              <a:solidFill>
                <a:srgbClr val="000000"/>
              </a:solidFill>
              <a:latin typeface="NEU-BZ-S92"/>
              <a:ea typeface="方正书宋_GBK"/>
              <a:cs typeface="Times New Roman" panose="02020603050405020304" pitchFamily="18" charset="0"/>
            </a:endParaRPr>
          </a:p>
          <a:p>
            <a:pPr indent="2540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【秒杀</a:t>
            </a:r>
            <a:r>
              <a:rPr lang="en-US" altLang="zh-CN" sz="2200">
                <a:solidFill>
                  <a:srgbClr val="000000"/>
                </a:solidFill>
                <a:latin typeface="Times New Roman" panose="02020603050405020304" pitchFamily="18" charset="0"/>
                <a:cs typeface="Times New Roman" panose="02020603050405020304" pitchFamily="18" charset="0"/>
              </a:rPr>
              <a:t>2</a:t>
            </a:r>
            <a:r>
              <a:rPr lang="zh-CN" altLang="zh-CN" sz="2200">
                <a:solidFill>
                  <a:srgbClr val="000000"/>
                </a:solidFill>
                <a:latin typeface="Times New Roman" panose="02020603050405020304" pitchFamily="18" charset="0"/>
                <a:cs typeface="Times New Roman" panose="02020603050405020304" pitchFamily="18" charset="0"/>
              </a:rPr>
              <a:t>】我给他们进行了关于茶文化生动而详实的介绍。</a:t>
            </a:r>
            <a:r>
              <a:rPr lang="en-US" altLang="zh-CN" sz="2200">
                <a:solidFill>
                  <a:srgbClr val="000000"/>
                </a:solidFill>
                <a:latin typeface="Times New Roman" panose="02020603050405020304" pitchFamily="18" charset="0"/>
                <a:cs typeface="Times New Roman" panose="02020603050405020304" pitchFamily="18" charset="0"/>
              </a:rPr>
              <a:t>(2018·</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北京卷</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ea typeface="楷体" panose="02010609060101010101" pitchFamily="49" charset="-122"/>
                <a:cs typeface="Times New Roman" panose="02020603050405020304" pitchFamily="18" charset="0"/>
              </a:rPr>
              <a:t>书面表达</a:t>
            </a:r>
            <a:r>
              <a:rPr lang="en-US" altLang="zh-CN" sz="2200">
                <a:solidFill>
                  <a:srgbClr val="000000"/>
                </a:solidFill>
                <a:latin typeface="Times New Roman" panose="02020603050405020304" pitchFamily="18" charset="0"/>
                <a:cs typeface="Times New Roman" panose="02020603050405020304" pitchFamily="18" charset="0"/>
              </a:rPr>
              <a:t>)</a:t>
            </a:r>
            <a:endParaRPr lang="zh-CN" altLang="zh-CN" sz="2200">
              <a:solidFill>
                <a:srgbClr val="000000"/>
              </a:solidFill>
              <a:effectLst/>
              <a:latin typeface="NEU-BZ-S92"/>
              <a:ea typeface="方正书宋_GBK"/>
              <a:cs typeface="Times New Roman" panose="02020603050405020304" pitchFamily="18" charset="0"/>
            </a:endParaRPr>
          </a:p>
        </p:txBody>
      </p:sp>
      <p:sp>
        <p:nvSpPr>
          <p:cNvPr id="3" name="矩形 2"/>
          <p:cNvSpPr>
            <a:spLocks noChangeAspect="1"/>
          </p:cNvSpPr>
          <p:nvPr/>
        </p:nvSpPr>
        <p:spPr>
          <a:xfrm>
            <a:off x="508000" y="2527769"/>
            <a:ext cx="8128000" cy="866006"/>
          </a:xfrm>
          <a:prstGeom prst="rect">
            <a:avLst/>
          </a:prstGeom>
        </p:spPr>
        <p:txBody>
          <a:bodyPr>
            <a:spAutoFit/>
          </a:bodyPr>
          <a:lstStyle/>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First,our teacher told us the importance of labour and the meaning of the social activity.</a:t>
            </a:r>
            <a:endParaRPr lang="zh-CN" altLang="zh-CN" sz="2200">
              <a:solidFill>
                <a:srgbClr val="000000"/>
              </a:solidFill>
              <a:effectLst/>
              <a:latin typeface="NEU-BZ-S92"/>
              <a:ea typeface="方正书宋_GBK"/>
              <a:cs typeface="Times New Roman" panose="02020603050405020304" pitchFamily="18" charset="0"/>
            </a:endParaRPr>
          </a:p>
        </p:txBody>
      </p:sp>
      <p:sp>
        <p:nvSpPr>
          <p:cNvPr id="5" name="矩形 4"/>
          <p:cNvSpPr>
            <a:spLocks noChangeAspect="1"/>
          </p:cNvSpPr>
          <p:nvPr/>
        </p:nvSpPr>
        <p:spPr>
          <a:xfrm>
            <a:off x="508000" y="4553435"/>
            <a:ext cx="8128000" cy="459741"/>
          </a:xfrm>
          <a:prstGeom prst="rect">
            <a:avLst/>
          </a:prstGeom>
        </p:spPr>
        <p:txBody>
          <a:bodyPr>
            <a:spAutoFit/>
          </a:bodyPr>
          <a:lstStyle/>
          <a:p>
            <a:pPr indent="279400">
              <a:lnSpc>
                <a:spcPct val="120000"/>
              </a:lnSpc>
              <a:spcAft>
                <a:spcPts val="0"/>
              </a:spcAft>
              <a:tabLst>
                <a:tab pos="1029335" algn="l"/>
                <a:tab pos="1850390" algn="l"/>
                <a:tab pos="2538095" algn="l"/>
                <a:tab pos="3221990" algn="l"/>
              </a:tabLst>
            </a:pPr>
            <a:r>
              <a:rPr lang="en-US" altLang="zh-CN" sz="2200">
                <a:solidFill>
                  <a:srgbClr val="FF0000"/>
                </a:solidFill>
                <a:latin typeface="Times New Roman" panose="02020603050405020304" pitchFamily="18" charset="0"/>
                <a:cs typeface="Times New Roman" panose="02020603050405020304" pitchFamily="18" charset="0"/>
              </a:rPr>
              <a:t>I gave them a vivid and informative introduction of tea culture.</a:t>
            </a:r>
            <a:endParaRPr lang="zh-CN" altLang="zh-CN" sz="2200">
              <a:solidFill>
                <a:srgbClr val="000000"/>
              </a:solidFill>
              <a:effectLst/>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3711550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灯片编号占位符 3"/>
          <p:cNvSpPr>
            <a:spLocks noGrp="1"/>
          </p:cNvSpPr>
          <p:nvPr>
            <p:ph type="sldNum" sz="quarter" idx="4"/>
          </p:nvPr>
        </p:nvSpPr>
        <p:spPr>
          <a:prstGeom prst="rect">
            <a:avLst/>
          </a:prstGeom>
        </p:spPr>
        <p:txBody>
          <a:bodyPr/>
          <a:lstStyle>
            <a:lvl1pPr>
              <a:defRPr>
                <a:solidFill>
                  <a:schemeClr val="bg1"/>
                </a:solidFill>
                <a:latin typeface="+mj-ea"/>
                <a:ea typeface="+mj-ea"/>
              </a:defRPr>
            </a:lvl1pPr>
          </a:lstStyle>
          <a:p>
            <a:pPr algn="ctr"/>
            <a:r>
              <a:rPr lang="en-US" altLang="zh-CN" dirty="0"/>
              <a:t>-</a:t>
            </a:r>
            <a:fld id="{4BF17FCF-D4DA-449D-A468-DDB7E43619E6}" type="slidenum">
              <a:rPr lang="zh-CN" altLang="en-US" smtClean="0"/>
              <a:pPr algn="ctr"/>
              <a:t>9</a:t>
            </a:fld>
            <a:r>
              <a:rPr lang="en-US" altLang="zh-CN" dirty="0"/>
              <a:t>-</a:t>
            </a:r>
            <a:endParaRPr lang="zh-CN" altLang="en-US" dirty="0"/>
          </a:p>
        </p:txBody>
      </p:sp>
      <p:sp>
        <p:nvSpPr>
          <p:cNvPr id="2" name="矩形 1"/>
          <p:cNvSpPr>
            <a:spLocks noChangeAspect="1"/>
          </p:cNvSpPr>
          <p:nvPr/>
        </p:nvSpPr>
        <p:spPr>
          <a:xfrm>
            <a:off x="508000" y="2087906"/>
            <a:ext cx="8128000" cy="2936188"/>
          </a:xfrm>
          <a:prstGeom prst="rect">
            <a:avLst/>
          </a:prstGeom>
        </p:spPr>
        <p:txBody>
          <a:bodyPr>
            <a:spAutoFit/>
          </a:bodyPr>
          <a:lstStyle/>
          <a:p>
            <a:pPr algn="ctr">
              <a:lnSpc>
                <a:spcPct val="120000"/>
              </a:lnSpc>
              <a:spcAft>
                <a:spcPts val="0"/>
              </a:spcAft>
              <a:tabLst>
                <a:tab pos="1029335" algn="l"/>
                <a:tab pos="1850390" algn="l"/>
                <a:tab pos="2538095" algn="l"/>
                <a:tab pos="3221990" algn="l"/>
              </a:tabLst>
            </a:pPr>
            <a:r>
              <a:rPr lang="zh-CN" altLang="zh-CN" sz="2200" b="1">
                <a:solidFill>
                  <a:srgbClr val="000000"/>
                </a:solidFill>
                <a:latin typeface="Times New Roman" panose="02020603050405020304" pitchFamily="18" charset="0"/>
                <a:cs typeface="Times New Roman" panose="02020603050405020304" pitchFamily="18" charset="0"/>
              </a:rPr>
              <a:t>基本句型五</a:t>
            </a:r>
            <a:r>
              <a:rPr lang="zh-CN" altLang="zh-CN" sz="2200">
                <a:solidFill>
                  <a:srgbClr val="000000"/>
                </a:solidFill>
                <a:latin typeface="Times New Roman" panose="02020603050405020304" pitchFamily="18" charset="0"/>
                <a:cs typeface="Times New Roman" panose="02020603050405020304" pitchFamily="18" charset="0"/>
              </a:rPr>
              <a:t>　</a:t>
            </a:r>
            <a:r>
              <a:rPr lang="zh-CN" altLang="zh-CN" sz="2200" b="1">
                <a:solidFill>
                  <a:srgbClr val="000000"/>
                </a:solidFill>
                <a:latin typeface="Times New Roman" panose="02020603050405020304" pitchFamily="18" charset="0"/>
                <a:cs typeface="Times New Roman" panose="02020603050405020304" pitchFamily="18" charset="0"/>
              </a:rPr>
              <a:t>主谓宾补结构</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此句式中的动词虽然是及物动词</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但只接一个宾语还不能表达完整的意思</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必须再加上一个成分来对宾语进行补充说明</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这样才能使意思完整。宾语补足语直接跟在宾语后面</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补充说明宾语的情况。</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en-US" altLang="zh-CN" sz="2200">
                <a:solidFill>
                  <a:srgbClr val="000000"/>
                </a:solidFill>
                <a:latin typeface="Times New Roman" panose="02020603050405020304" pitchFamily="18" charset="0"/>
                <a:cs typeface="Times New Roman" panose="02020603050405020304" pitchFamily="18" charset="0"/>
              </a:rPr>
              <a:t>With my deskmate</a:t>
            </a:r>
            <a:r>
              <a:rPr lang="en-US" altLang="zh-CN" sz="2200">
                <a:solidFill>
                  <a:srgbClr val="000000"/>
                </a:solidFill>
                <a:latin typeface="宋体" panose="02010600030101010101" pitchFamily="2" charset="-122"/>
                <a:ea typeface="方正书宋_GBK"/>
                <a:cs typeface="Times New Roman" panose="02020603050405020304" pitchFamily="18" charset="0"/>
              </a:rPr>
              <a:t>’</a:t>
            </a:r>
            <a:r>
              <a:rPr lang="en-US" altLang="zh-CN" sz="2200">
                <a:solidFill>
                  <a:srgbClr val="000000"/>
                </a:solidFill>
                <a:latin typeface="Times New Roman" panose="02020603050405020304" pitchFamily="18" charset="0"/>
                <a:cs typeface="Times New Roman" panose="02020603050405020304" pitchFamily="18" charset="0"/>
              </a:rPr>
              <a:t>s help,I at last found it easy to work out the problem.</a:t>
            </a:r>
            <a:endParaRPr lang="zh-CN" altLang="zh-CN" sz="2200">
              <a:solidFill>
                <a:srgbClr val="000000"/>
              </a:solidFill>
              <a:latin typeface="NEU-BZ-S92"/>
              <a:ea typeface="方正书宋_GBK"/>
              <a:cs typeface="Times New Roman" panose="02020603050405020304" pitchFamily="18" charset="0"/>
            </a:endParaRPr>
          </a:p>
          <a:p>
            <a:pPr indent="266700">
              <a:lnSpc>
                <a:spcPct val="120000"/>
              </a:lnSpc>
              <a:spcAft>
                <a:spcPts val="0"/>
              </a:spcAft>
              <a:tabLst>
                <a:tab pos="1029335" algn="l"/>
                <a:tab pos="1850390" algn="l"/>
                <a:tab pos="2538095" algn="l"/>
                <a:tab pos="3221990" algn="l"/>
              </a:tabLst>
            </a:pPr>
            <a:r>
              <a:rPr lang="zh-CN" altLang="zh-CN" sz="2200">
                <a:solidFill>
                  <a:srgbClr val="000000"/>
                </a:solidFill>
                <a:latin typeface="Times New Roman" panose="02020603050405020304" pitchFamily="18" charset="0"/>
                <a:cs typeface="Times New Roman" panose="02020603050405020304" pitchFamily="18" charset="0"/>
              </a:rPr>
              <a:t>在我同桌的帮助下</a:t>
            </a:r>
            <a:r>
              <a:rPr lang="en-US" altLang="zh-CN" sz="2200">
                <a:solidFill>
                  <a:srgbClr val="000000"/>
                </a:solidFill>
                <a:latin typeface="Times New Roman" panose="02020603050405020304" pitchFamily="18" charset="0"/>
                <a:cs typeface="Times New Roman" panose="02020603050405020304" pitchFamily="18" charset="0"/>
              </a:rPr>
              <a:t>,</a:t>
            </a:r>
            <a:r>
              <a:rPr lang="zh-CN" altLang="zh-CN" sz="2200">
                <a:solidFill>
                  <a:srgbClr val="000000"/>
                </a:solidFill>
                <a:latin typeface="Times New Roman" panose="02020603050405020304" pitchFamily="18" charset="0"/>
                <a:cs typeface="Times New Roman" panose="02020603050405020304" pitchFamily="18" charset="0"/>
              </a:rPr>
              <a:t>我最后发现很容易就算出那道题了。</a:t>
            </a:r>
            <a:endParaRPr lang="zh-CN" altLang="zh-CN" sz="2200">
              <a:solidFill>
                <a:srgbClr val="000000"/>
              </a:solidFill>
              <a:latin typeface="NEU-BZ-S92"/>
              <a:ea typeface="方正书宋_GBK"/>
              <a:cs typeface="Times New Roman" panose="02020603050405020304" pitchFamily="18" charset="0"/>
            </a:endParaRPr>
          </a:p>
        </p:txBody>
      </p:sp>
    </p:spTree>
    <p:extLst>
      <p:ext uri="{BB962C8B-B14F-4D97-AF65-F5344CB8AC3E}">
        <p14:creationId xmlns:p14="http://schemas.microsoft.com/office/powerpoint/2010/main" val="213278249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theme/theme1.xml><?xml version="1.0" encoding="utf-8"?>
<a:theme xmlns:a="http://schemas.openxmlformats.org/drawingml/2006/main" name="2014高优二轮模板">
  <a:themeElements>
    <a:clrScheme name="自定义 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FF"/>
      </a:hlink>
      <a:folHlink>
        <a:srgbClr val="FFFF00"/>
      </a:folHlink>
    </a:clrScheme>
    <a:fontScheme name="Office 经典">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2014高优二轮模板</Template>
  <TotalTime>432</TotalTime>
  <Words>2540</Words>
  <Application>Microsoft Office PowerPoint</Application>
  <PresentationFormat>全屏显示(4:3)</PresentationFormat>
  <Paragraphs>201</Paragraphs>
  <Slides>24</Slides>
  <Notes>20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24</vt:i4>
      </vt:variant>
    </vt:vector>
  </HeadingPairs>
  <TitlesOfParts>
    <vt:vector size="32" baseType="lpstr">
      <vt:lpstr>NEU-BZ-S92</vt:lpstr>
      <vt:lpstr>黑体</vt:lpstr>
      <vt:lpstr>宋体</vt:lpstr>
      <vt:lpstr>微软雅黑</vt:lpstr>
      <vt:lpstr>Arial</vt:lpstr>
      <vt:lpstr>Calibri</vt:lpstr>
      <vt:lpstr>Times New Roman</vt:lpstr>
      <vt:lpstr>2014高优二轮模板</vt:lpstr>
      <vt:lpstr>Part 1　抓基础　写对八种基本句型</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微软中国</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语文</dc:title>
  <dc:creator>微软用户</dc:creator>
  <cp:lastModifiedBy> </cp:lastModifiedBy>
  <cp:revision>137</cp:revision>
  <dcterms:created xsi:type="dcterms:W3CDTF">2014-12-26T08:25:58Z</dcterms:created>
  <dcterms:modified xsi:type="dcterms:W3CDTF">2020-03-17T07:50:03Z</dcterms:modified>
</cp:coreProperties>
</file>