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98" r:id="rId2"/>
    <p:sldId id="349" r:id="rId3"/>
    <p:sldId id="399" r:id="rId4"/>
    <p:sldId id="400" r:id="rId5"/>
    <p:sldId id="401" r:id="rId6"/>
    <p:sldId id="402" r:id="rId7"/>
    <p:sldId id="403" r:id="rId8"/>
    <p:sldId id="40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4513">
          <p15:clr>
            <a:srgbClr val="A4A3A4"/>
          </p15:clr>
        </p15:guide>
        <p15:guide id="3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FE389"/>
    <a:srgbClr val="E75E22"/>
    <a:srgbClr val="FFEDAB"/>
    <a:srgbClr val="CD242B"/>
    <a:srgbClr val="DEB203"/>
    <a:srgbClr val="5FBA0F"/>
    <a:srgbClr val="FC922C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4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935"/>
        <p:guide pos="45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2F2FF-E950-4B22-9A88-7B1E5055B9C3}" type="datetimeFigureOut">
              <a:rPr lang="zh-CN" altLang="en-US" smtClean="0"/>
              <a:t>2020/3/17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46F20-7861-4E56-87FF-6B60CC2B2F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8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57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070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81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85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15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121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46F20-7861-4E56-87FF-6B60CC2B2FD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01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094345" y="2852936"/>
            <a:ext cx="1656184" cy="1656184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61392" y="5160788"/>
            <a:ext cx="2082336" cy="893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398404" y="5750834"/>
            <a:ext cx="2008312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9" name="矩形 8"/>
          <p:cNvSpPr/>
          <p:nvPr userDrawn="1"/>
        </p:nvSpPr>
        <p:spPr>
          <a:xfrm>
            <a:off x="2901635" y="2852936"/>
            <a:ext cx="1656184" cy="165618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4708925" y="2852936"/>
            <a:ext cx="1656184" cy="165618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516216" y="2852936"/>
            <a:ext cx="1656184" cy="1656184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427" y="3138183"/>
            <a:ext cx="796021" cy="78938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433" y="3140967"/>
            <a:ext cx="799519" cy="79285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559" y="3128787"/>
            <a:ext cx="825857" cy="80503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342" y="3167897"/>
            <a:ext cx="751520" cy="738995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29149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课堂教学流程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完美展示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09878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全书优质试题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随意编辑 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4906075" y="3945739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独家研发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错题组卷系统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6892903" y="394573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志鸿优化</a:t>
            </a:r>
          </a:p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永远更新</a:t>
            </a:r>
          </a:p>
        </p:txBody>
      </p:sp>
      <p:sp>
        <p:nvSpPr>
          <p:cNvPr id="23" name="矩形 22"/>
          <p:cNvSpPr/>
          <p:nvPr userDrawn="1"/>
        </p:nvSpPr>
        <p:spPr>
          <a:xfrm>
            <a:off x="0" y="-27384"/>
            <a:ext cx="9143999" cy="7200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0" y="6731788"/>
            <a:ext cx="9144000" cy="126212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658382" y="1823052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latin typeface="黑体" panose="02010600030101010101" pitchFamily="2" charset="-122"/>
                <a:ea typeface="黑体" panose="02010600030101010101" pitchFamily="2" charset="-122"/>
              </a:rPr>
              <a:t>高中总复习用书课件光盘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81" y="5229200"/>
            <a:ext cx="2421511" cy="10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/>
      <p:bldP spid="10" grpId="0" animBg="1"/>
      <p:bldP spid="11" grpId="0" animBg="1"/>
      <p:bldP spid="17" grpId="0"/>
      <p:bldP spid="18" grpId="0"/>
      <p:bldP spid="19" grpId="0"/>
      <p:bldP spid="20" grpId="0"/>
      <p:bldP spid="2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典题试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/>
          <p:cNvSpPr/>
          <p:nvPr userDrawn="1"/>
        </p:nvSpPr>
        <p:spPr>
          <a:xfrm>
            <a:off x="5685114" y="538157"/>
            <a:ext cx="1911221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核心素养专项提升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5893508" y="874706"/>
            <a:ext cx="1466346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975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创新模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3" name="同侧圆角矩形 2"/>
          <p:cNvSpPr/>
          <p:nvPr userDrawn="1"/>
        </p:nvSpPr>
        <p:spPr>
          <a:xfrm>
            <a:off x="6884816" y="538157"/>
            <a:ext cx="1143568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高考模拟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7021456" y="874706"/>
            <a:ext cx="910485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993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71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559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 txBox="1">
            <a:spLocks/>
          </p:cNvSpPr>
          <p:nvPr userDrawn="1"/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10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4"/>
            <a:ext cx="7020272" cy="2016224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137115" y="3440763"/>
            <a:ext cx="7020272" cy="2016224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1996950"/>
            <a:ext cx="737932" cy="72563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4086059"/>
            <a:ext cx="737932" cy="725633"/>
          </a:xfrm>
          <a:prstGeom prst="rect">
            <a:avLst/>
          </a:prstGeom>
        </p:spPr>
      </p:pic>
      <p:cxnSp>
        <p:nvCxnSpPr>
          <p:cNvPr id="26" name="直接连接符 25"/>
          <p:cNvCxnSpPr/>
          <p:nvPr userDrawn="1"/>
        </p:nvCxnSpPr>
        <p:spPr>
          <a:xfrm>
            <a:off x="6156176" y="1495670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 userDrawn="1"/>
        </p:nvCxnSpPr>
        <p:spPr>
          <a:xfrm>
            <a:off x="6156176" y="3584779"/>
            <a:ext cx="0" cy="1728192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91825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目录版式二（目录内容多时用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37115" y="1351653"/>
            <a:ext cx="7020272" cy="4105333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6603" y="2750722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256739" y="3471391"/>
            <a:ext cx="1538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CONTENTS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12" y="3041503"/>
            <a:ext cx="737932" cy="725633"/>
          </a:xfrm>
          <a:prstGeom prst="rect">
            <a:avLst/>
          </a:prstGeom>
        </p:spPr>
      </p:pic>
      <p:cxnSp>
        <p:nvCxnSpPr>
          <p:cNvPr id="12" name="直接连接符 11"/>
          <p:cNvCxnSpPr/>
          <p:nvPr userDrawn="1"/>
        </p:nvCxnSpPr>
        <p:spPr>
          <a:xfrm>
            <a:off x="6012160" y="1604319"/>
            <a:ext cx="0" cy="3600000"/>
          </a:xfrm>
          <a:prstGeom prst="line">
            <a:avLst/>
          </a:prstGeom>
          <a:ln w="190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3158344" y="2844170"/>
            <a:ext cx="2709800" cy="109812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6156176" y="1604319"/>
            <a:ext cx="2880320" cy="3599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2pPr>
            <a:lvl3pPr marL="9144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3pPr>
            <a:lvl4pPr marL="13716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4pPr>
            <a:lvl5pPr marL="1828800" indent="0">
              <a:lnSpc>
                <a:spcPct val="150000"/>
              </a:lnSpc>
              <a:buFontTx/>
              <a:buNone/>
              <a:defRPr sz="1600">
                <a:solidFill>
                  <a:schemeClr val="bg1"/>
                </a:solidFill>
                <a:latin typeface="+mj-ea"/>
                <a:ea typeface="+mj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9394431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1340768"/>
            <a:ext cx="6983760" cy="108012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6422770" y="1901003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 userDrawn="1"/>
        </p:nvSpPr>
        <p:spPr>
          <a:xfrm>
            <a:off x="2160240" y="2476840"/>
            <a:ext cx="6983760" cy="108012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2" name="直接连接符 51"/>
          <p:cNvCxnSpPr/>
          <p:nvPr userDrawn="1"/>
        </p:nvCxnSpPr>
        <p:spPr>
          <a:xfrm>
            <a:off x="6422770" y="3037075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 userDrawn="1"/>
        </p:nvSpPr>
        <p:spPr>
          <a:xfrm>
            <a:off x="2160240" y="3631386"/>
            <a:ext cx="6983760" cy="1080120"/>
          </a:xfrm>
          <a:prstGeom prst="rect">
            <a:avLst/>
          </a:prstGeom>
          <a:solidFill>
            <a:srgbClr val="DE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9" name="直接连接符 58"/>
          <p:cNvCxnSpPr/>
          <p:nvPr userDrawn="1"/>
        </p:nvCxnSpPr>
        <p:spPr>
          <a:xfrm>
            <a:off x="6422770" y="4191621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 userDrawn="1"/>
        </p:nvSpPr>
        <p:spPr>
          <a:xfrm>
            <a:off x="2160240" y="4785932"/>
            <a:ext cx="6983760" cy="1080120"/>
          </a:xfrm>
          <a:prstGeom prst="rect">
            <a:avLst/>
          </a:prstGeom>
          <a:solidFill>
            <a:srgbClr val="5FBA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/>
          <p:nvPr userDrawn="1"/>
        </p:nvCxnSpPr>
        <p:spPr>
          <a:xfrm>
            <a:off x="6422770" y="5346167"/>
            <a:ext cx="2880000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椭圆 73"/>
          <p:cNvSpPr/>
          <p:nvPr userDrawn="1"/>
        </p:nvSpPr>
        <p:spPr>
          <a:xfrm flipH="1">
            <a:off x="3004067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命</a:t>
            </a:r>
          </a:p>
        </p:txBody>
      </p:sp>
      <p:sp>
        <p:nvSpPr>
          <p:cNvPr id="75" name="椭圆 74"/>
          <p:cNvSpPr/>
          <p:nvPr userDrawn="1"/>
        </p:nvSpPr>
        <p:spPr>
          <a:xfrm flipH="1">
            <a:off x="3491956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76" name="椭圆 75"/>
          <p:cNvSpPr/>
          <p:nvPr userDrawn="1"/>
        </p:nvSpPr>
        <p:spPr>
          <a:xfrm flipH="1">
            <a:off x="3979845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</a:t>
            </a:r>
          </a:p>
        </p:txBody>
      </p:sp>
      <p:sp>
        <p:nvSpPr>
          <p:cNvPr id="77" name="椭圆 76"/>
          <p:cNvSpPr/>
          <p:nvPr userDrawn="1"/>
        </p:nvSpPr>
        <p:spPr>
          <a:xfrm flipH="1">
            <a:off x="4467734" y="1645053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CD242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</a:t>
            </a:r>
          </a:p>
        </p:txBody>
      </p:sp>
      <p:sp>
        <p:nvSpPr>
          <p:cNvPr id="78" name="TextBox 77"/>
          <p:cNvSpPr txBox="1"/>
          <p:nvPr userDrawn="1"/>
        </p:nvSpPr>
        <p:spPr>
          <a:xfrm>
            <a:off x="4902559" y="160085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i="0" dirty="0">
                <a:solidFill>
                  <a:schemeClr val="bg1"/>
                </a:solidFill>
                <a:latin typeface="+mj-ea"/>
                <a:ea typeface="+mj-ea"/>
              </a:rPr>
              <a:t>明析考向</a:t>
            </a:r>
          </a:p>
        </p:txBody>
      </p:sp>
      <p:sp>
        <p:nvSpPr>
          <p:cNvPr id="79" name="椭圆 78"/>
          <p:cNvSpPr/>
          <p:nvPr userDrawn="1"/>
        </p:nvSpPr>
        <p:spPr>
          <a:xfrm flipH="1">
            <a:off x="3004067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</a:t>
            </a:r>
          </a:p>
        </p:txBody>
      </p:sp>
      <p:sp>
        <p:nvSpPr>
          <p:cNvPr id="80" name="椭圆 79"/>
          <p:cNvSpPr/>
          <p:nvPr userDrawn="1"/>
        </p:nvSpPr>
        <p:spPr>
          <a:xfrm flipH="1">
            <a:off x="3491956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</a:p>
        </p:txBody>
      </p:sp>
      <p:sp>
        <p:nvSpPr>
          <p:cNvPr id="81" name="椭圆 80"/>
          <p:cNvSpPr/>
          <p:nvPr userDrawn="1"/>
        </p:nvSpPr>
        <p:spPr>
          <a:xfrm flipH="1">
            <a:off x="3979845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聚</a:t>
            </a:r>
          </a:p>
        </p:txBody>
      </p:sp>
      <p:sp>
        <p:nvSpPr>
          <p:cNvPr id="82" name="椭圆 81"/>
          <p:cNvSpPr/>
          <p:nvPr userDrawn="1"/>
        </p:nvSpPr>
        <p:spPr>
          <a:xfrm flipH="1">
            <a:off x="4467734" y="2782478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E75E2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</a:t>
            </a:r>
          </a:p>
        </p:txBody>
      </p:sp>
      <p:sp>
        <p:nvSpPr>
          <p:cNvPr id="83" name="TextBox 82"/>
          <p:cNvSpPr txBox="1"/>
          <p:nvPr userDrawn="1"/>
        </p:nvSpPr>
        <p:spPr>
          <a:xfrm>
            <a:off x="4902559" y="27382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归纳拓展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4" name="椭圆 83"/>
          <p:cNvSpPr/>
          <p:nvPr userDrawn="1"/>
        </p:nvSpPr>
        <p:spPr>
          <a:xfrm flipH="1">
            <a:off x="3004067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</a:t>
            </a:r>
          </a:p>
        </p:txBody>
      </p:sp>
      <p:sp>
        <p:nvSpPr>
          <p:cNvPr id="85" name="椭圆 84"/>
          <p:cNvSpPr/>
          <p:nvPr userDrawn="1"/>
        </p:nvSpPr>
        <p:spPr>
          <a:xfrm flipH="1">
            <a:off x="3491956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</a:p>
        </p:txBody>
      </p:sp>
      <p:sp>
        <p:nvSpPr>
          <p:cNvPr id="86" name="椭圆 85"/>
          <p:cNvSpPr/>
          <p:nvPr userDrawn="1"/>
        </p:nvSpPr>
        <p:spPr>
          <a:xfrm flipH="1">
            <a:off x="3979845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</a:t>
            </a:r>
          </a:p>
        </p:txBody>
      </p:sp>
      <p:sp>
        <p:nvSpPr>
          <p:cNvPr id="87" name="椭圆 86"/>
          <p:cNvSpPr/>
          <p:nvPr userDrawn="1"/>
        </p:nvSpPr>
        <p:spPr>
          <a:xfrm flipH="1">
            <a:off x="4467734" y="3942205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DEB20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</a:t>
            </a:r>
          </a:p>
        </p:txBody>
      </p:sp>
      <p:sp>
        <p:nvSpPr>
          <p:cNvPr id="88" name="TextBox 87"/>
          <p:cNvSpPr txBox="1"/>
          <p:nvPr userDrawn="1"/>
        </p:nvSpPr>
        <p:spPr>
          <a:xfrm>
            <a:off x="4902559" y="389800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评</a:t>
            </a:r>
            <a:r>
              <a:rPr lang="zh-CN" altLang="en-US" sz="2800" i="0" dirty="0">
                <a:solidFill>
                  <a:schemeClr val="bg1"/>
                </a:solidFill>
                <a:latin typeface="+mj-ea"/>
                <a:ea typeface="+mj-ea"/>
              </a:rPr>
              <a:t>析指正</a:t>
            </a:r>
          </a:p>
        </p:txBody>
      </p:sp>
      <p:sp>
        <p:nvSpPr>
          <p:cNvPr id="89" name="椭圆 88"/>
          <p:cNvSpPr/>
          <p:nvPr userDrawn="1"/>
        </p:nvSpPr>
        <p:spPr>
          <a:xfrm flipH="1">
            <a:off x="3004067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</a:t>
            </a:r>
          </a:p>
        </p:txBody>
      </p:sp>
      <p:sp>
        <p:nvSpPr>
          <p:cNvPr id="90" name="椭圆 89"/>
          <p:cNvSpPr/>
          <p:nvPr userDrawn="1"/>
        </p:nvSpPr>
        <p:spPr>
          <a:xfrm flipH="1">
            <a:off x="3491956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</a:p>
        </p:txBody>
      </p:sp>
      <p:sp>
        <p:nvSpPr>
          <p:cNvPr id="91" name="椭圆 90"/>
          <p:cNvSpPr/>
          <p:nvPr userDrawn="1"/>
        </p:nvSpPr>
        <p:spPr>
          <a:xfrm flipH="1">
            <a:off x="3979845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</a:p>
        </p:txBody>
      </p:sp>
      <p:sp>
        <p:nvSpPr>
          <p:cNvPr id="92" name="椭圆 91"/>
          <p:cNvSpPr/>
          <p:nvPr userDrawn="1"/>
        </p:nvSpPr>
        <p:spPr>
          <a:xfrm flipH="1">
            <a:off x="4467734" y="5090827"/>
            <a:ext cx="434825" cy="434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5FBA0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</a:t>
            </a:r>
          </a:p>
        </p:txBody>
      </p:sp>
      <p:sp>
        <p:nvSpPr>
          <p:cNvPr id="93" name="TextBox 92"/>
          <p:cNvSpPr txBox="1"/>
          <p:nvPr userDrawn="1"/>
        </p:nvSpPr>
        <p:spPr>
          <a:xfrm>
            <a:off x="4902559" y="504662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+mj-ea"/>
                <a:ea typeface="+mj-ea"/>
              </a:rPr>
              <a:t>预测演练</a:t>
            </a:r>
            <a:endParaRPr lang="zh-CN" altLang="en-US" sz="2800" i="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8732668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2636912"/>
            <a:ext cx="6983760" cy="144016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/>
          </p:nvPr>
        </p:nvSpPr>
        <p:spPr>
          <a:xfrm>
            <a:off x="3281752" y="2983026"/>
            <a:ext cx="5898760" cy="725633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25" y="2994177"/>
            <a:ext cx="737932" cy="72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29581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636912"/>
            <a:ext cx="2051720" cy="1440160"/>
          </a:xfrm>
          <a:prstGeom prst="rect">
            <a:avLst/>
          </a:prstGeom>
          <a:solidFill>
            <a:srgbClr val="CD24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160240" y="2636912"/>
            <a:ext cx="6983760" cy="1440160"/>
          </a:xfrm>
          <a:prstGeom prst="rect">
            <a:avLst/>
          </a:prstGeom>
          <a:solidFill>
            <a:srgbClr val="E7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标题 1"/>
          <p:cNvSpPr>
            <a:spLocks noGrp="1"/>
          </p:cNvSpPr>
          <p:nvPr>
            <p:ph type="ctrTitle"/>
          </p:nvPr>
        </p:nvSpPr>
        <p:spPr>
          <a:xfrm>
            <a:off x="3281752" y="2910011"/>
            <a:ext cx="5898760" cy="89396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0062492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692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命题调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3275856" y="538157"/>
            <a:ext cx="1152128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401285" y="874706"/>
            <a:ext cx="885777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6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热点聚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同侧圆角矩形 10"/>
          <p:cNvSpPr/>
          <p:nvPr userDrawn="1"/>
        </p:nvSpPr>
        <p:spPr>
          <a:xfrm>
            <a:off x="4476825" y="538157"/>
            <a:ext cx="1155417" cy="370871"/>
          </a:xfrm>
          <a:prstGeom prst="round2SameRect">
            <a:avLst/>
          </a:prstGeom>
          <a:gradFill flip="none" rotWithShape="1">
            <a:gsLst>
              <a:gs pos="0">
                <a:srgbClr val="FFD85D"/>
              </a:gs>
              <a:gs pos="100000">
                <a:srgbClr val="FFED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4597645" y="876904"/>
            <a:ext cx="940217" cy="0"/>
          </a:xfrm>
          <a:prstGeom prst="line">
            <a:avLst/>
          </a:prstGeom>
          <a:ln w="19050">
            <a:solidFill>
              <a:srgbClr val="FF8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172400" y="507713"/>
            <a:ext cx="971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‹#›</a:t>
            </a:fld>
            <a:r>
              <a:rPr lang="en-US" altLang="zh-CN" dirty="0"/>
              <a:t>-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82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171825" y="467380"/>
            <a:ext cx="5000575" cy="44134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21" name="矩形 20"/>
          <p:cNvSpPr/>
          <p:nvPr/>
        </p:nvSpPr>
        <p:spPr>
          <a:xfrm>
            <a:off x="-1" y="6738378"/>
            <a:ext cx="9157036" cy="128253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8172400" y="467380"/>
            <a:ext cx="971600" cy="441340"/>
          </a:xfrm>
          <a:prstGeom prst="rect">
            <a:avLst/>
          </a:prstGeom>
          <a:solidFill>
            <a:srgbClr val="FC9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33638" y="0"/>
            <a:ext cx="1711621" cy="90872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第八单元</a:t>
            </a:r>
            <a:endParaRPr lang="zh-CN" altLang="en-US" b="1" dirty="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0" y="6727668"/>
            <a:ext cx="9144000" cy="0"/>
          </a:xfrm>
          <a:prstGeom prst="line">
            <a:avLst/>
          </a:prstGeom>
          <a:ln w="12700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-1" y="937527"/>
            <a:ext cx="9144000" cy="36000"/>
          </a:xfrm>
          <a:prstGeom prst="rect">
            <a:avLst/>
          </a:prstGeom>
          <a:solidFill>
            <a:srgbClr val="E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同侧圆角矩形 29">
            <a:hlinkClick r:id="rId16" action="ppaction://hlinksldjump" tooltip="点击进入"/>
          </p:cNvPr>
          <p:cNvSpPr/>
          <p:nvPr/>
        </p:nvSpPr>
        <p:spPr>
          <a:xfrm>
            <a:off x="3275856" y="607236"/>
            <a:ext cx="1142743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374429" y="507713"/>
            <a:ext cx="66206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4BF17FCF-D4DA-449D-A468-DDB7E43619E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同侧圆角矩形 14">
            <a:hlinkClick r:id="" action="ppaction://noaction" tooltip="点击进入"/>
          </p:cNvPr>
          <p:cNvSpPr/>
          <p:nvPr/>
        </p:nvSpPr>
        <p:spPr>
          <a:xfrm>
            <a:off x="4479118" y="607236"/>
            <a:ext cx="1142743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同侧圆角矩形 15">
            <a:hlinkClick r:id="" action="ppaction://noaction" tooltip="点击进入"/>
          </p:cNvPr>
          <p:cNvSpPr/>
          <p:nvPr/>
        </p:nvSpPr>
        <p:spPr>
          <a:xfrm>
            <a:off x="5682380" y="607236"/>
            <a:ext cx="1913956" cy="294545"/>
          </a:xfrm>
          <a:prstGeom prst="round2SameRect">
            <a:avLst/>
          </a:prstGeom>
          <a:gradFill flip="none" rotWithShape="1">
            <a:gsLst>
              <a:gs pos="0">
                <a:srgbClr val="FF8534"/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核心素养专项提升</a:t>
            </a:r>
            <a:endParaRPr lang="zh-CN" altLang="en-US" sz="1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77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39752" y="2983026"/>
            <a:ext cx="6763711" cy="725633"/>
          </a:xfrm>
        </p:spPr>
        <p:txBody>
          <a:bodyPr/>
          <a:lstStyle/>
          <a:p>
            <a:r>
              <a:rPr lang="en-US" altLang="zh-CN" sz="3200"/>
              <a:t>Part 2</a:t>
            </a:r>
            <a:r>
              <a:rPr lang="zh-CN" altLang="en-US" sz="3200"/>
              <a:t>　巧衔接　增强行文过渡流畅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768880652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2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508000" y="980728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衔接一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起始与顺序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起始关系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:to begin with,first of all,as you know,as is known,as is shown in...,according to...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【秒杀】首先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请制定一个锻炼计划并坚持下去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以便你早日康复。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时间顺序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:at the beginning,then,later,finally,at last,in the end,afterwards,since then,after that,immediately,meanwhile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【秒杀】首先我擦去所有家具上的灰尘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接着我把所有的散落在屋子里的东西收拾起来放好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然后拖了地。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3041006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Firstly, please come up with a workout schedule and stick to it so that you can get in shape soon.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5371045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beginning,I wiped the dust off all the furniture.Then I collected all the things scattered in the rooms and put them in place.After that,I mopped the floor.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5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3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02338"/>
            <a:ext cx="8128000" cy="4507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衔接二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并列与转折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并列关系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:and,or,as well as,not only...but also...,either...or...,neither...nor...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】就个人而言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我不仅喜欢听音乐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还喜欢唱国内外的歌曲。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天津卷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】收拾好行李箱后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我和我的同学们在早晨出发去了我们的目的地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一家农场。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284984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love not only listening to music, but also singing songs from home and abroad.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4943656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packing my suitcase, I as well as my classmates set off for our destination—a farm in the morning.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0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4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6832"/>
            <a:ext cx="8128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转折关系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:but,yet,however,while,otherwise,on the contrary,nevertheless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【秒杀】中国电影票房收入从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年的约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亿元人民币稳定增长到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年的超过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亿美元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年的增幅有所放缓。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江苏卷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951044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box-office income of Chinese movies witnessed a constant increase from about 17 billion yuan in 2012 to over 40 billion in 2015. However, that increase slowed down in 2016.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7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5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980728"/>
            <a:ext cx="8128000" cy="53198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衔接三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条件与因果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条件关系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:if,unless,in case (of),as/so long as,on condition that,provided (that)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【秒杀】如果我们的目的是分享中国文化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那么这些不便利就不是问题。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江苏卷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因果关系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:because,as,since,for,thanks to,due to,as a result of,so,therefore,as a result/consequence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【秒杀】因此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我在这方面拥有广泛的知识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这可以帮助在伦敦的人对中国画有更深的了解。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2996952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inconvenience is not a problem if our purpose is to share Chinese culture.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5373216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I am equipped with a wide range of knowledge in this aspect, which can help people in London have a deeper understanding of Chinese paintings.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7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6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850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衔接四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列举与递进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列举事实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:such as,for example/instance,take...for example,that is to say,as follows,in other words,on the one hand...on the other (hand)...,for one thing...for another...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【秒杀】你在这三个城市旅行非常方便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因为你可以选择多种交通方式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例如公共汽车、地铁、火车、出租车和共享单车。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4361221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very convenient for you to travel in the three cities because there are many means of transport for you to choose, such as buses, tubes, trains, taxies, and shared bikes.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3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7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05471"/>
            <a:ext cx="8128000" cy="410105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递进关系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:besides,what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more,moreover,furthermore,what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worse,still less,to make matters worse,worse still,more importantly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】而且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那时我也希望看到你在舞台上。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全国</a:t>
            </a: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】结果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我没有足够的时间锻炼身体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更糟糕的是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我与父母和朋友之间的交流也不多。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天津卷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326130"/>
            <a:ext cx="8128000" cy="4597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I also expect to see you on stage then.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4767589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result,I don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enough time to take exercise.What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worse, I don</a:t>
            </a:r>
            <a:r>
              <a:rPr lang="en-US" altLang="zh-CN" sz="2200">
                <a:solidFill>
                  <a:srgbClr val="FF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communicate a lot with my parents and my friends.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76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灯片编号占位符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pPr algn="ctr"/>
            <a:r>
              <a:rPr lang="en-US" altLang="zh-CN" dirty="0"/>
              <a:t>-</a:t>
            </a:r>
            <a:fld id="{4BF17FCF-D4DA-449D-A468-DDB7E43619E6}" type="slidenum">
              <a:rPr lang="zh-CN" altLang="en-US" smtClean="0"/>
              <a:pPr algn="ctr"/>
              <a:t>8</a:t>
            </a:fld>
            <a:r>
              <a:rPr lang="en-US" altLang="zh-CN" dirty="0"/>
              <a:t>-</a:t>
            </a:r>
            <a:endParaRPr lang="zh-CN" altLang="en-US" dirty="0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52736"/>
            <a:ext cx="8128000" cy="53198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9105"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衔接五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观点与总结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表示观点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:in my opinion,in my view,in my point of view,as far as I am concerned,as for me,personally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【秒杀】就个人而言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我更喜欢沿着长江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中国最长的河流和中华文明的母亲河之一游览。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(2017·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北京卷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书面表达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★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总结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:in short,in brief,in conclusion,in a word,to sum up,all in all,on the whole,in general,generally speaking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【秒杀】总的来说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旅游是丰富我们的生活、为新的挑战做准备的最好选择。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dotted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3068960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Personally, I prefer the tour along the Yangtze, the longest river and one of the mother rivers of Chinese civilization.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508000" y="5453403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94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whole,traveling is the best choice to enrich our lives and get ready for the new challenges.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5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2014高优二轮模板">
  <a:themeElements>
    <a:clrScheme name="自定义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00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2014高优二轮模板</Template>
  <TotalTime>432</TotalTime>
  <Words>1100</Words>
  <Application>Microsoft Office PowerPoint</Application>
  <PresentationFormat>全屏显示(4:3)</PresentationFormat>
  <Paragraphs>75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2014高优二轮模板</vt:lpstr>
      <vt:lpstr>Part 2　巧衔接　增强行文过渡流畅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语文</dc:title>
  <dc:creator>微软用户</dc:creator>
  <cp:lastModifiedBy> </cp:lastModifiedBy>
  <cp:revision>137</cp:revision>
  <dcterms:created xsi:type="dcterms:W3CDTF">2014-12-26T08:25:58Z</dcterms:created>
  <dcterms:modified xsi:type="dcterms:W3CDTF">2020-03-17T07:50:08Z</dcterms:modified>
</cp:coreProperties>
</file>