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4"/>
  </p:notesMasterIdLst>
  <p:sldIdLst>
    <p:sldId id="398" r:id="rId2"/>
    <p:sldId id="349" r:id="rId3"/>
    <p:sldId id="453" r:id="rId4"/>
    <p:sldId id="399" r:id="rId5"/>
    <p:sldId id="454" r:id="rId6"/>
    <p:sldId id="400" r:id="rId7"/>
    <p:sldId id="401" r:id="rId8"/>
    <p:sldId id="402" r:id="rId9"/>
    <p:sldId id="403" r:id="rId10"/>
    <p:sldId id="404" r:id="rId11"/>
    <p:sldId id="405" r:id="rId12"/>
    <p:sldId id="406" r:id="rId13"/>
    <p:sldId id="407" r:id="rId14"/>
    <p:sldId id="455" r:id="rId15"/>
    <p:sldId id="408" r:id="rId16"/>
    <p:sldId id="409" r:id="rId17"/>
    <p:sldId id="410" r:id="rId18"/>
    <p:sldId id="411" r:id="rId19"/>
    <p:sldId id="456" r:id="rId20"/>
    <p:sldId id="412" r:id="rId21"/>
    <p:sldId id="413" r:id="rId22"/>
    <p:sldId id="414" r:id="rId23"/>
    <p:sldId id="457" r:id="rId24"/>
    <p:sldId id="415" r:id="rId25"/>
    <p:sldId id="458" r:id="rId26"/>
    <p:sldId id="416" r:id="rId27"/>
    <p:sldId id="459" r:id="rId28"/>
    <p:sldId id="417" r:id="rId29"/>
    <p:sldId id="418" r:id="rId30"/>
    <p:sldId id="460" r:id="rId31"/>
    <p:sldId id="419" r:id="rId32"/>
    <p:sldId id="420" r:id="rId33"/>
    <p:sldId id="461" r:id="rId34"/>
    <p:sldId id="421" r:id="rId35"/>
    <p:sldId id="422" r:id="rId36"/>
    <p:sldId id="423" r:id="rId37"/>
    <p:sldId id="424" r:id="rId38"/>
    <p:sldId id="462" r:id="rId39"/>
    <p:sldId id="425" r:id="rId40"/>
    <p:sldId id="426" r:id="rId41"/>
    <p:sldId id="427" r:id="rId42"/>
    <p:sldId id="463" r:id="rId43"/>
    <p:sldId id="428" r:id="rId44"/>
    <p:sldId id="429" r:id="rId45"/>
    <p:sldId id="430" r:id="rId46"/>
    <p:sldId id="431" r:id="rId47"/>
    <p:sldId id="432" r:id="rId48"/>
    <p:sldId id="433" r:id="rId49"/>
    <p:sldId id="434" r:id="rId50"/>
    <p:sldId id="464" r:id="rId51"/>
    <p:sldId id="435" r:id="rId52"/>
    <p:sldId id="436" r:id="rId53"/>
    <p:sldId id="437" r:id="rId54"/>
    <p:sldId id="438" r:id="rId55"/>
    <p:sldId id="465" r:id="rId56"/>
    <p:sldId id="439" r:id="rId57"/>
    <p:sldId id="440" r:id="rId58"/>
    <p:sldId id="441" r:id="rId59"/>
    <p:sldId id="442" r:id="rId60"/>
    <p:sldId id="443" r:id="rId61"/>
    <p:sldId id="444" r:id="rId62"/>
    <p:sldId id="445" r:id="rId63"/>
    <p:sldId id="466" r:id="rId64"/>
    <p:sldId id="446" r:id="rId65"/>
    <p:sldId id="447" r:id="rId66"/>
    <p:sldId id="448" r:id="rId67"/>
    <p:sldId id="467" r:id="rId68"/>
    <p:sldId id="449" r:id="rId69"/>
    <p:sldId id="450" r:id="rId70"/>
    <p:sldId id="451" r:id="rId71"/>
    <p:sldId id="452" r:id="rId72"/>
    <p:sldId id="468" r:id="rId7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5">
          <p15:clr>
            <a:srgbClr val="A4A3A4"/>
          </p15:clr>
        </p15:guide>
        <p15:guide id="2" pos="4513">
          <p15:clr>
            <a:srgbClr val="A4A3A4"/>
          </p15:clr>
        </p15:guide>
        <p15:guide id="3" pos="2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00"/>
    <a:srgbClr val="FFE389"/>
    <a:srgbClr val="E75E22"/>
    <a:srgbClr val="FFEDAB"/>
    <a:srgbClr val="CD242B"/>
    <a:srgbClr val="DEB203"/>
    <a:srgbClr val="5FBA0F"/>
    <a:srgbClr val="FC922C"/>
    <a:srgbClr val="4F81B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64" autoAdjust="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935"/>
        <p:guide pos="4513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2F2FF-E950-4B22-9A88-7B1E5055B9C3}" type="datetimeFigureOut">
              <a:rPr lang="zh-CN" altLang="en-US" smtClean="0"/>
              <a:t>2020/3/17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46F20-7861-4E56-87FF-6B60CC2B2F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783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9779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18353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69188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03145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77911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52008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02801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26609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86038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71036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714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66880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30389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96638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9318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25063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6514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80509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83904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72756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00584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1922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94663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60670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32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881326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33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1012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34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632742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35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69489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36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392521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37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145835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38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09030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39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299616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40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7179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710434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41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222394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42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059654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43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901894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44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293797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45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084842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46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253550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47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465670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48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321602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49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028882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50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101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010965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51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376826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52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782228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53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647017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54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809413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55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571620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56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168988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57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61934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58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402219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59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385025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60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4005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4032256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61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3689956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62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2856756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63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4185934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64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2214869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65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3788630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66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391697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67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6885799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68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3849193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69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9222585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70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8629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0579600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71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4905818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72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85671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7433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540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1094345" y="2852936"/>
            <a:ext cx="1656184" cy="1656184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361392" y="5160788"/>
            <a:ext cx="2082336" cy="89396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="1">
                <a:latin typeface="黑体" panose="02010600030101010101" pitchFamily="2" charset="-122"/>
                <a:ea typeface="黑体" panose="0201060003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398404" y="5750834"/>
            <a:ext cx="2008312" cy="5040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 dirty="0"/>
          </a:p>
        </p:txBody>
      </p:sp>
      <p:sp>
        <p:nvSpPr>
          <p:cNvPr id="9" name="矩形 8"/>
          <p:cNvSpPr/>
          <p:nvPr userDrawn="1"/>
        </p:nvSpPr>
        <p:spPr>
          <a:xfrm>
            <a:off x="2901635" y="2852936"/>
            <a:ext cx="1656184" cy="1656184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4708925" y="2852936"/>
            <a:ext cx="1656184" cy="1656184"/>
          </a:xfrm>
          <a:prstGeom prst="rect">
            <a:avLst/>
          </a:prstGeom>
          <a:solidFill>
            <a:srgbClr val="DEB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6516216" y="2852936"/>
            <a:ext cx="1656184" cy="1656184"/>
          </a:xfrm>
          <a:prstGeom prst="rect">
            <a:avLst/>
          </a:prstGeom>
          <a:solidFill>
            <a:srgbClr val="5FBA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427" y="3138183"/>
            <a:ext cx="796021" cy="78938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433" y="3140967"/>
            <a:ext cx="799519" cy="792857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559" y="3128787"/>
            <a:ext cx="825857" cy="805037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342" y="3167897"/>
            <a:ext cx="751520" cy="738995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1291495" y="3945739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课堂教学流程</a:t>
            </a:r>
          </a:p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完美展示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3098785" y="3945739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全书优质试题</a:t>
            </a:r>
          </a:p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随意编辑 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4906075" y="3945739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独家研发</a:t>
            </a:r>
          </a:p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错题组卷系统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6892903" y="3945739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志鸿优化</a:t>
            </a:r>
          </a:p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永远更新</a:t>
            </a:r>
          </a:p>
        </p:txBody>
      </p:sp>
      <p:sp>
        <p:nvSpPr>
          <p:cNvPr id="23" name="矩形 22"/>
          <p:cNvSpPr/>
          <p:nvPr userDrawn="1"/>
        </p:nvSpPr>
        <p:spPr>
          <a:xfrm>
            <a:off x="0" y="-27384"/>
            <a:ext cx="9143999" cy="7200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 userDrawn="1"/>
        </p:nvSpPr>
        <p:spPr>
          <a:xfrm>
            <a:off x="0" y="6731788"/>
            <a:ext cx="9144000" cy="126212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TextBox 26"/>
          <p:cNvSpPr txBox="1"/>
          <p:nvPr userDrawn="1"/>
        </p:nvSpPr>
        <p:spPr>
          <a:xfrm>
            <a:off x="1658382" y="1823052"/>
            <a:ext cx="58272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latin typeface="黑体" panose="02010600030101010101" pitchFamily="2" charset="-122"/>
                <a:ea typeface="黑体" panose="02010600030101010101" pitchFamily="2" charset="-122"/>
              </a:rPr>
              <a:t>高中总复习用书课件光盘</a:t>
            </a:r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881" y="5229200"/>
            <a:ext cx="2421511" cy="102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80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animBg="1"/>
      <p:bldP spid="10" grpId="0" animBg="1"/>
      <p:bldP spid="11" grpId="0" animBg="1"/>
      <p:bldP spid="17" grpId="0"/>
      <p:bldP spid="18" grpId="0"/>
      <p:bldP spid="19" grpId="0"/>
      <p:bldP spid="20" grpId="0"/>
      <p:bldP spid="27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典题试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同侧圆角矩形 9"/>
          <p:cNvSpPr/>
          <p:nvPr userDrawn="1"/>
        </p:nvSpPr>
        <p:spPr>
          <a:xfrm>
            <a:off x="5685114" y="538157"/>
            <a:ext cx="1911221" cy="370871"/>
          </a:xfrm>
          <a:prstGeom prst="round2SameRect">
            <a:avLst/>
          </a:prstGeom>
          <a:gradFill flip="none" rotWithShape="1">
            <a:gsLst>
              <a:gs pos="0">
                <a:srgbClr val="FFD85D"/>
              </a:gs>
              <a:gs pos="100000">
                <a:srgbClr val="FFEDA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核心素养专项提升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1" name="直接连接符 10"/>
          <p:cNvCxnSpPr/>
          <p:nvPr userDrawn="1"/>
        </p:nvCxnSpPr>
        <p:spPr>
          <a:xfrm>
            <a:off x="5893508" y="874706"/>
            <a:ext cx="1466346" cy="0"/>
          </a:xfrm>
          <a:prstGeom prst="line">
            <a:avLst/>
          </a:prstGeom>
          <a:ln w="19050">
            <a:solidFill>
              <a:srgbClr val="FF85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99759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创新模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同侧圆角矩形 2"/>
          <p:cNvSpPr/>
          <p:nvPr userDrawn="1"/>
        </p:nvSpPr>
        <p:spPr>
          <a:xfrm>
            <a:off x="6884816" y="538157"/>
            <a:ext cx="1143568" cy="370871"/>
          </a:xfrm>
          <a:prstGeom prst="round2SameRect">
            <a:avLst/>
          </a:prstGeom>
          <a:gradFill flip="none" rotWithShape="1">
            <a:gsLst>
              <a:gs pos="0">
                <a:srgbClr val="FFD85D"/>
              </a:gs>
              <a:gs pos="100000">
                <a:srgbClr val="FFEDA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高考模拟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7021456" y="874706"/>
            <a:ext cx="910485" cy="0"/>
          </a:xfrm>
          <a:prstGeom prst="line">
            <a:avLst/>
          </a:prstGeom>
          <a:ln w="19050">
            <a:solidFill>
              <a:srgbClr val="FF85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993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3"/>
          <p:cNvSpPr txBox="1">
            <a:spLocks/>
          </p:cNvSpPr>
          <p:nvPr userDrawn="1"/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j-ea"/>
                <a:ea typeface="+mj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5714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3"/>
          <p:cNvSpPr txBox="1">
            <a:spLocks/>
          </p:cNvSpPr>
          <p:nvPr userDrawn="1"/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j-ea"/>
                <a:ea typeface="+mj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5590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3"/>
          <p:cNvSpPr txBox="1">
            <a:spLocks/>
          </p:cNvSpPr>
          <p:nvPr userDrawn="1"/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j-ea"/>
                <a:ea typeface="+mj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7103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录页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636912"/>
            <a:ext cx="2051720" cy="144016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137115" y="1351654"/>
            <a:ext cx="7020272" cy="2016224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2137115" y="3440763"/>
            <a:ext cx="7020272" cy="2016224"/>
          </a:xfrm>
          <a:prstGeom prst="rect">
            <a:avLst/>
          </a:prstGeom>
          <a:solidFill>
            <a:srgbClr val="DEB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26603" y="2750722"/>
            <a:ext cx="15985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录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256739" y="3471391"/>
            <a:ext cx="1538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CONTENTS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12" y="1996950"/>
            <a:ext cx="737932" cy="72563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12" y="4086059"/>
            <a:ext cx="737932" cy="725633"/>
          </a:xfrm>
          <a:prstGeom prst="rect">
            <a:avLst/>
          </a:prstGeom>
        </p:spPr>
      </p:pic>
      <p:cxnSp>
        <p:nvCxnSpPr>
          <p:cNvPr id="26" name="直接连接符 25"/>
          <p:cNvCxnSpPr/>
          <p:nvPr userDrawn="1"/>
        </p:nvCxnSpPr>
        <p:spPr>
          <a:xfrm>
            <a:off x="6156176" y="1495670"/>
            <a:ext cx="0" cy="1728192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 userDrawn="1"/>
        </p:nvCxnSpPr>
        <p:spPr>
          <a:xfrm>
            <a:off x="6156176" y="3584779"/>
            <a:ext cx="0" cy="1728192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991825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目录版式二（目录内容多时用）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636912"/>
            <a:ext cx="2051720" cy="144016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137115" y="1351653"/>
            <a:ext cx="7020272" cy="4105333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26603" y="2750722"/>
            <a:ext cx="15985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录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256739" y="3471391"/>
            <a:ext cx="1538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CONTENTS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12" y="3041503"/>
            <a:ext cx="737932" cy="725633"/>
          </a:xfrm>
          <a:prstGeom prst="rect">
            <a:avLst/>
          </a:prstGeom>
        </p:spPr>
      </p:pic>
      <p:cxnSp>
        <p:nvCxnSpPr>
          <p:cNvPr id="12" name="直接连接符 11"/>
          <p:cNvCxnSpPr/>
          <p:nvPr userDrawn="1"/>
        </p:nvCxnSpPr>
        <p:spPr>
          <a:xfrm>
            <a:off x="6012160" y="1604319"/>
            <a:ext cx="0" cy="3600000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3158344" y="2844170"/>
            <a:ext cx="2709800" cy="1098122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3" name="内容占位符 2"/>
          <p:cNvSpPr>
            <a:spLocks noGrp="1"/>
          </p:cNvSpPr>
          <p:nvPr>
            <p:ph idx="1"/>
          </p:nvPr>
        </p:nvSpPr>
        <p:spPr>
          <a:xfrm>
            <a:off x="6156176" y="1604319"/>
            <a:ext cx="2880320" cy="359999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2pPr>
            <a:lvl3pPr marL="91440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3pPr>
            <a:lvl4pPr marL="137160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4pPr>
            <a:lvl5pPr marL="182880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3944314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节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636912"/>
            <a:ext cx="2051720" cy="144016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160240" y="1340768"/>
            <a:ext cx="6983760" cy="108012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8" name="直接连接符 17"/>
          <p:cNvCxnSpPr/>
          <p:nvPr userDrawn="1"/>
        </p:nvCxnSpPr>
        <p:spPr>
          <a:xfrm>
            <a:off x="6422770" y="1901003"/>
            <a:ext cx="2880000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49"/>
          <p:cNvSpPr/>
          <p:nvPr userDrawn="1"/>
        </p:nvSpPr>
        <p:spPr>
          <a:xfrm>
            <a:off x="2160240" y="2476840"/>
            <a:ext cx="6983760" cy="1080120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2" name="直接连接符 51"/>
          <p:cNvCxnSpPr/>
          <p:nvPr userDrawn="1"/>
        </p:nvCxnSpPr>
        <p:spPr>
          <a:xfrm>
            <a:off x="6422770" y="3037075"/>
            <a:ext cx="2880000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矩形 56"/>
          <p:cNvSpPr/>
          <p:nvPr userDrawn="1"/>
        </p:nvSpPr>
        <p:spPr>
          <a:xfrm>
            <a:off x="2160240" y="3631386"/>
            <a:ext cx="6983760" cy="1080120"/>
          </a:xfrm>
          <a:prstGeom prst="rect">
            <a:avLst/>
          </a:prstGeom>
          <a:solidFill>
            <a:srgbClr val="DEB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9" name="直接连接符 58"/>
          <p:cNvCxnSpPr/>
          <p:nvPr userDrawn="1"/>
        </p:nvCxnSpPr>
        <p:spPr>
          <a:xfrm>
            <a:off x="6422770" y="4191621"/>
            <a:ext cx="2880000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 userDrawn="1"/>
        </p:nvSpPr>
        <p:spPr>
          <a:xfrm>
            <a:off x="2160240" y="4785932"/>
            <a:ext cx="6983760" cy="1080120"/>
          </a:xfrm>
          <a:prstGeom prst="rect">
            <a:avLst/>
          </a:prstGeom>
          <a:solidFill>
            <a:srgbClr val="5FBA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6" name="直接连接符 65"/>
          <p:cNvCxnSpPr/>
          <p:nvPr userDrawn="1"/>
        </p:nvCxnSpPr>
        <p:spPr>
          <a:xfrm>
            <a:off x="6422770" y="5346167"/>
            <a:ext cx="2880000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椭圆 73"/>
          <p:cNvSpPr/>
          <p:nvPr userDrawn="1"/>
        </p:nvSpPr>
        <p:spPr>
          <a:xfrm flipH="1">
            <a:off x="3004067" y="1645053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CD24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命</a:t>
            </a:r>
          </a:p>
        </p:txBody>
      </p:sp>
      <p:sp>
        <p:nvSpPr>
          <p:cNvPr id="75" name="椭圆 74"/>
          <p:cNvSpPr/>
          <p:nvPr userDrawn="1"/>
        </p:nvSpPr>
        <p:spPr>
          <a:xfrm flipH="1">
            <a:off x="3491956" y="1645053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CD24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</a:p>
        </p:txBody>
      </p:sp>
      <p:sp>
        <p:nvSpPr>
          <p:cNvPr id="76" name="椭圆 75"/>
          <p:cNvSpPr/>
          <p:nvPr userDrawn="1"/>
        </p:nvSpPr>
        <p:spPr>
          <a:xfrm flipH="1">
            <a:off x="3979845" y="1645053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CD24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调</a:t>
            </a:r>
          </a:p>
        </p:txBody>
      </p:sp>
      <p:sp>
        <p:nvSpPr>
          <p:cNvPr id="77" name="椭圆 76"/>
          <p:cNvSpPr/>
          <p:nvPr userDrawn="1"/>
        </p:nvSpPr>
        <p:spPr>
          <a:xfrm flipH="1">
            <a:off x="4467734" y="1645053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CD24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</a:t>
            </a:r>
          </a:p>
        </p:txBody>
      </p:sp>
      <p:sp>
        <p:nvSpPr>
          <p:cNvPr id="78" name="TextBox 77"/>
          <p:cNvSpPr txBox="1"/>
          <p:nvPr userDrawn="1"/>
        </p:nvSpPr>
        <p:spPr>
          <a:xfrm>
            <a:off x="4902559" y="1600855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i="0" dirty="0">
                <a:solidFill>
                  <a:schemeClr val="bg1"/>
                </a:solidFill>
                <a:latin typeface="+mj-ea"/>
                <a:ea typeface="+mj-ea"/>
              </a:rPr>
              <a:t>明析考向</a:t>
            </a:r>
          </a:p>
        </p:txBody>
      </p:sp>
      <p:sp>
        <p:nvSpPr>
          <p:cNvPr id="79" name="椭圆 78"/>
          <p:cNvSpPr/>
          <p:nvPr userDrawn="1"/>
        </p:nvSpPr>
        <p:spPr>
          <a:xfrm flipH="1">
            <a:off x="3004067" y="2782478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E75E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热</a:t>
            </a:r>
          </a:p>
        </p:txBody>
      </p:sp>
      <p:sp>
        <p:nvSpPr>
          <p:cNvPr id="80" name="椭圆 79"/>
          <p:cNvSpPr/>
          <p:nvPr userDrawn="1"/>
        </p:nvSpPr>
        <p:spPr>
          <a:xfrm flipH="1">
            <a:off x="3491956" y="2782478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E75E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</a:t>
            </a:r>
          </a:p>
        </p:txBody>
      </p:sp>
      <p:sp>
        <p:nvSpPr>
          <p:cNvPr id="81" name="椭圆 80"/>
          <p:cNvSpPr/>
          <p:nvPr userDrawn="1"/>
        </p:nvSpPr>
        <p:spPr>
          <a:xfrm flipH="1">
            <a:off x="3979845" y="2782478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E75E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聚</a:t>
            </a:r>
          </a:p>
        </p:txBody>
      </p:sp>
      <p:sp>
        <p:nvSpPr>
          <p:cNvPr id="82" name="椭圆 81"/>
          <p:cNvSpPr/>
          <p:nvPr userDrawn="1"/>
        </p:nvSpPr>
        <p:spPr>
          <a:xfrm flipH="1">
            <a:off x="4467734" y="2782478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E75E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焦</a:t>
            </a:r>
          </a:p>
        </p:txBody>
      </p:sp>
      <p:sp>
        <p:nvSpPr>
          <p:cNvPr id="83" name="TextBox 82"/>
          <p:cNvSpPr txBox="1"/>
          <p:nvPr userDrawn="1"/>
        </p:nvSpPr>
        <p:spPr>
          <a:xfrm>
            <a:off x="4902559" y="273828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+mj-ea"/>
                <a:ea typeface="+mj-ea"/>
              </a:rPr>
              <a:t>归纳拓展</a:t>
            </a:r>
            <a:endParaRPr lang="zh-CN" altLang="en-US" sz="2800" i="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4" name="椭圆 83"/>
          <p:cNvSpPr/>
          <p:nvPr userDrawn="1"/>
        </p:nvSpPr>
        <p:spPr>
          <a:xfrm flipH="1">
            <a:off x="3004067" y="3942205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DEB20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典</a:t>
            </a:r>
          </a:p>
        </p:txBody>
      </p:sp>
      <p:sp>
        <p:nvSpPr>
          <p:cNvPr id="85" name="椭圆 84"/>
          <p:cNvSpPr/>
          <p:nvPr userDrawn="1"/>
        </p:nvSpPr>
        <p:spPr>
          <a:xfrm flipH="1">
            <a:off x="3491956" y="3942205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DEB20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</a:p>
        </p:txBody>
      </p:sp>
      <p:sp>
        <p:nvSpPr>
          <p:cNvPr id="86" name="椭圆 85"/>
          <p:cNvSpPr/>
          <p:nvPr userDrawn="1"/>
        </p:nvSpPr>
        <p:spPr>
          <a:xfrm flipH="1">
            <a:off x="3979845" y="3942205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DEB20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</a:t>
            </a:r>
          </a:p>
        </p:txBody>
      </p:sp>
      <p:sp>
        <p:nvSpPr>
          <p:cNvPr id="87" name="椭圆 86"/>
          <p:cNvSpPr/>
          <p:nvPr userDrawn="1"/>
        </p:nvSpPr>
        <p:spPr>
          <a:xfrm flipH="1">
            <a:off x="4467734" y="3942205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DEB20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</a:t>
            </a:r>
          </a:p>
        </p:txBody>
      </p:sp>
      <p:sp>
        <p:nvSpPr>
          <p:cNvPr id="88" name="TextBox 87"/>
          <p:cNvSpPr txBox="1"/>
          <p:nvPr userDrawn="1"/>
        </p:nvSpPr>
        <p:spPr>
          <a:xfrm>
            <a:off x="4902559" y="3898007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+mj-ea"/>
                <a:ea typeface="+mj-ea"/>
              </a:rPr>
              <a:t>评</a:t>
            </a:r>
            <a:r>
              <a:rPr lang="zh-CN" altLang="en-US" sz="2800" i="0" dirty="0">
                <a:solidFill>
                  <a:schemeClr val="bg1"/>
                </a:solidFill>
                <a:latin typeface="+mj-ea"/>
                <a:ea typeface="+mj-ea"/>
              </a:rPr>
              <a:t>析指正</a:t>
            </a:r>
          </a:p>
        </p:txBody>
      </p:sp>
      <p:sp>
        <p:nvSpPr>
          <p:cNvPr id="89" name="椭圆 88"/>
          <p:cNvSpPr/>
          <p:nvPr userDrawn="1"/>
        </p:nvSpPr>
        <p:spPr>
          <a:xfrm flipH="1">
            <a:off x="3004067" y="5090827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5FBA0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</a:t>
            </a:r>
          </a:p>
        </p:txBody>
      </p:sp>
      <p:sp>
        <p:nvSpPr>
          <p:cNvPr id="90" name="椭圆 89"/>
          <p:cNvSpPr/>
          <p:nvPr userDrawn="1"/>
        </p:nvSpPr>
        <p:spPr>
          <a:xfrm flipH="1">
            <a:off x="3491956" y="5090827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5FBA0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</a:t>
            </a:r>
          </a:p>
        </p:txBody>
      </p:sp>
      <p:sp>
        <p:nvSpPr>
          <p:cNvPr id="91" name="椭圆 90"/>
          <p:cNvSpPr/>
          <p:nvPr userDrawn="1"/>
        </p:nvSpPr>
        <p:spPr>
          <a:xfrm flipH="1">
            <a:off x="3979845" y="5090827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5FBA0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</a:t>
            </a:r>
          </a:p>
        </p:txBody>
      </p:sp>
      <p:sp>
        <p:nvSpPr>
          <p:cNvPr id="92" name="椭圆 91"/>
          <p:cNvSpPr/>
          <p:nvPr userDrawn="1"/>
        </p:nvSpPr>
        <p:spPr>
          <a:xfrm flipH="1">
            <a:off x="4467734" y="5090827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5FBA0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拟</a:t>
            </a:r>
          </a:p>
        </p:txBody>
      </p:sp>
      <p:sp>
        <p:nvSpPr>
          <p:cNvPr id="93" name="TextBox 92"/>
          <p:cNvSpPr txBox="1"/>
          <p:nvPr userDrawn="1"/>
        </p:nvSpPr>
        <p:spPr>
          <a:xfrm>
            <a:off x="4902559" y="5046629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+mj-ea"/>
                <a:ea typeface="+mj-ea"/>
              </a:rPr>
              <a:t>预测演练</a:t>
            </a:r>
            <a:endParaRPr lang="zh-CN" altLang="en-US" sz="2800" i="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87326686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节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636912"/>
            <a:ext cx="2051720" cy="144016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160240" y="2636912"/>
            <a:ext cx="6983760" cy="1440160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ctrTitle"/>
          </p:nvPr>
        </p:nvSpPr>
        <p:spPr>
          <a:xfrm>
            <a:off x="3281752" y="2983026"/>
            <a:ext cx="5898760" cy="72563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600" b="1" baseline="0">
                <a:solidFill>
                  <a:schemeClr val="bg1"/>
                </a:solidFill>
                <a:latin typeface="黑体" panose="02010600030101010101" pitchFamily="2" charset="-122"/>
                <a:ea typeface="黑体" panose="0201060003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425" y="2994177"/>
            <a:ext cx="737932" cy="72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295814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节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636912"/>
            <a:ext cx="2051720" cy="144016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160240" y="2636912"/>
            <a:ext cx="6983760" cy="1440160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ctrTitle"/>
          </p:nvPr>
        </p:nvSpPr>
        <p:spPr>
          <a:xfrm>
            <a:off x="3281752" y="2910011"/>
            <a:ext cx="5898760" cy="893961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600" b="1" baseline="0">
                <a:solidFill>
                  <a:schemeClr val="bg1"/>
                </a:solidFill>
                <a:latin typeface="黑体" panose="02010600030101010101" pitchFamily="2" charset="-122"/>
                <a:ea typeface="黑体" panose="0201060003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0062492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692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命题调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同侧圆角矩形 6"/>
          <p:cNvSpPr/>
          <p:nvPr userDrawn="1"/>
        </p:nvSpPr>
        <p:spPr>
          <a:xfrm>
            <a:off x="3275856" y="538157"/>
            <a:ext cx="1152128" cy="370871"/>
          </a:xfrm>
          <a:prstGeom prst="round2SameRect">
            <a:avLst/>
          </a:prstGeom>
          <a:gradFill flip="none" rotWithShape="1">
            <a:gsLst>
              <a:gs pos="0">
                <a:srgbClr val="FFD85D"/>
              </a:gs>
              <a:gs pos="100000">
                <a:srgbClr val="FFEDA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3401285" y="874706"/>
            <a:ext cx="885777" cy="0"/>
          </a:xfrm>
          <a:prstGeom prst="line">
            <a:avLst/>
          </a:prstGeom>
          <a:ln w="19050">
            <a:solidFill>
              <a:srgbClr val="FF85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661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热点聚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同侧圆角矩形 10"/>
          <p:cNvSpPr/>
          <p:nvPr userDrawn="1"/>
        </p:nvSpPr>
        <p:spPr>
          <a:xfrm>
            <a:off x="4476825" y="538157"/>
            <a:ext cx="1155417" cy="370871"/>
          </a:xfrm>
          <a:prstGeom prst="round2SameRect">
            <a:avLst/>
          </a:prstGeom>
          <a:gradFill flip="none" rotWithShape="1">
            <a:gsLst>
              <a:gs pos="0">
                <a:srgbClr val="FFD85D"/>
              </a:gs>
              <a:gs pos="100000">
                <a:srgbClr val="FFEDA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4597645" y="876904"/>
            <a:ext cx="940217" cy="0"/>
          </a:xfrm>
          <a:prstGeom prst="line">
            <a:avLst/>
          </a:prstGeom>
          <a:ln w="19050">
            <a:solidFill>
              <a:srgbClr val="FF85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7820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" Target="../slides/slide40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" Target="../slides/slide17.xml"/><Relationship Id="rId2" Type="http://schemas.openxmlformats.org/officeDocument/2006/relationships/slideLayout" Target="../slideLayouts/slideLayout2.xml"/><Relationship Id="rId16" Type="http://schemas.openxmlformats.org/officeDocument/2006/relationships/slide" Target="../slides/slide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3171825" y="467380"/>
            <a:ext cx="5000575" cy="441340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21" name="矩形 20"/>
          <p:cNvSpPr/>
          <p:nvPr/>
        </p:nvSpPr>
        <p:spPr>
          <a:xfrm>
            <a:off x="-1" y="6738378"/>
            <a:ext cx="9157036" cy="128253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8172400" y="467380"/>
            <a:ext cx="971600" cy="441340"/>
          </a:xfrm>
          <a:prstGeom prst="rect">
            <a:avLst/>
          </a:prstGeom>
          <a:solidFill>
            <a:srgbClr val="FC9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1433638" y="0"/>
            <a:ext cx="1711621" cy="908720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>
                <a:solidFill>
                  <a:schemeClr val="bg1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第八单元</a:t>
            </a:r>
            <a:endParaRPr lang="zh-CN" altLang="en-US" b="1" dirty="0">
              <a:solidFill>
                <a:schemeClr val="bg1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cxnSp>
        <p:nvCxnSpPr>
          <p:cNvPr id="25" name="直接连接符 24"/>
          <p:cNvCxnSpPr/>
          <p:nvPr/>
        </p:nvCxnSpPr>
        <p:spPr>
          <a:xfrm flipH="1">
            <a:off x="0" y="6727668"/>
            <a:ext cx="9144000" cy="0"/>
          </a:xfrm>
          <a:prstGeom prst="line">
            <a:avLst/>
          </a:prstGeom>
          <a:ln w="12700">
            <a:solidFill>
              <a:srgbClr val="E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>
          <a:xfrm>
            <a:off x="-1" y="937527"/>
            <a:ext cx="9144000" cy="36000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同侧圆角矩形 29">
            <a:hlinkClick r:id="rId16" action="ppaction://hlinksldjump" tooltip="点击进入"/>
          </p:cNvPr>
          <p:cNvSpPr/>
          <p:nvPr/>
        </p:nvSpPr>
        <p:spPr>
          <a:xfrm>
            <a:off x="3275856" y="607236"/>
            <a:ext cx="1142743" cy="294545"/>
          </a:xfrm>
          <a:prstGeom prst="round2SameRect">
            <a:avLst/>
          </a:prstGeom>
          <a:gradFill flip="none" rotWithShape="1">
            <a:gsLst>
              <a:gs pos="0">
                <a:srgbClr val="FF8534"/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374429" y="507713"/>
            <a:ext cx="66206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fld id="{4BF17FCF-D4DA-449D-A468-DDB7E43619E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5" name="同侧圆角矩形 14">
            <a:hlinkClick r:id="rId17" action="ppaction://hlinksldjump" tooltip="点击进入"/>
          </p:cNvPr>
          <p:cNvSpPr/>
          <p:nvPr/>
        </p:nvSpPr>
        <p:spPr>
          <a:xfrm>
            <a:off x="4479118" y="607236"/>
            <a:ext cx="1142743" cy="294545"/>
          </a:xfrm>
          <a:prstGeom prst="round2SameRect">
            <a:avLst/>
          </a:prstGeom>
          <a:gradFill flip="none" rotWithShape="1">
            <a:gsLst>
              <a:gs pos="0">
                <a:srgbClr val="FF8534"/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同侧圆角矩形 15">
            <a:hlinkClick r:id="rId18" action="ppaction://hlinksldjump" tooltip="点击进入"/>
          </p:cNvPr>
          <p:cNvSpPr/>
          <p:nvPr/>
        </p:nvSpPr>
        <p:spPr>
          <a:xfrm>
            <a:off x="5682380" y="607236"/>
            <a:ext cx="1913956" cy="294545"/>
          </a:xfrm>
          <a:prstGeom prst="round2SameRect">
            <a:avLst/>
          </a:prstGeom>
          <a:gradFill flip="none" rotWithShape="1">
            <a:gsLst>
              <a:gs pos="0">
                <a:srgbClr val="FF8534"/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核心素养专项提升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5277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61" r:id="rId5"/>
    <p:sldLayoutId id="2147483662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8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8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8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8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8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8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8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8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8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8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8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8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8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8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8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8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8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8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8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8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8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8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339752" y="2983026"/>
            <a:ext cx="6763711" cy="725633"/>
          </a:xfrm>
        </p:spPr>
        <p:txBody>
          <a:bodyPr/>
          <a:lstStyle/>
          <a:p>
            <a:r>
              <a:rPr lang="en-US" altLang="zh-CN" sz="3200"/>
              <a:t>Part 4</a:t>
            </a:r>
            <a:r>
              <a:rPr lang="zh-CN" altLang="en-US" sz="3200"/>
              <a:t>　变魔句　点靓写作逼真情景</a:t>
            </a:r>
            <a:endParaRPr lang="zh-CN" altLang="zh-CN" sz="3200" dirty="0"/>
          </a:p>
        </p:txBody>
      </p:sp>
    </p:spTree>
    <p:extLst>
      <p:ext uri="{BB962C8B-B14F-4D97-AF65-F5344CB8AC3E}">
        <p14:creationId xmlns:p14="http://schemas.microsoft.com/office/powerpoint/2010/main" val="2353029241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10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700808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令我感到非常高兴的是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我们修建了一座著名的新体育场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它已成为我们学校的地标建筑。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Ⅲ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566814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famous new stadium has been put up, which has become the landmark in our school.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makes me joyful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famous new stadium has been put up, which has become the landmark in our school.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famous new stadium which has become the landmark in our school has been put up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makes me joyful.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5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11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276872"/>
            <a:ext cx="8128000" cy="85093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我们做得如此好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以至于被邀请与全校的学生一起分享我们的想法与经验。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3134720"/>
            <a:ext cx="8128000" cy="167853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(1)We did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well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were invited to share our idea and experience with all the students of our school.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because we did so well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were invited to share our idea and experience with all the students of our school.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39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12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497936"/>
            <a:ext cx="8128000" cy="411612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老师的一席话深深地打动了我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我决心更加努力地学习英语。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Deeply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teacher’s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,I have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study English harder.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Deeply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touched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,I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learn English even harder.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affected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,so I was determined to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study English.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teacher’s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made me determined to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concentrate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English study.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50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13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700808"/>
            <a:ext cx="8128000" cy="45974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他们娴熟的技艺令我惊讶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我决心像他们一样出色。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2192348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Amazed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how skillful they were,I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just as good as them.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Greatly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amazed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their skills,I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just as good as them.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amazing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made me determined to be just as good as them.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076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14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844824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一位病人在看医生后会感觉好很多的事实令我感到惊讶。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(2019·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Ⅱ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短文改错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508000" y="2710830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(1)I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amazed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sick person could feel much better after seeing a doctor.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fact that a sick person could feel much better after seeing a doctor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amazed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amazed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sick person could feel much better after seeing a doctor.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549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15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412776"/>
            <a:ext cx="8128000" cy="289733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一流的设计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漂亮的绿化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现代的建筑给参观者们留下了深刻的印象。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visitors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deeply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first-class design,as well as the beautiful trees and grass and modern buildings.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first-class design as well as the beautiful trees and grass and modern buildings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impression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visitors.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你们在体育与艺术方面的表现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给我们留下了深刻的印象。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272333"/>
            <a:ext cx="8128000" cy="127227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(1)We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deeply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your performance in sports and art.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(2)Your performance in sports and art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impression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984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16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980728"/>
            <a:ext cx="8128000" cy="330359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9105"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情景二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时间与地点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会议大约持续了三个小时。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meeting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took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approximately/roughly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three hours.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meeting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three hours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meeting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ended/came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three hours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took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three hours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meeting.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画展计划五月九日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8—10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点举行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我们学校所有学生和老师有望参与。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(2017·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Ⅱ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212850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(1)The art exhibition is intended to take place in the gallery hall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8:00 am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10:00 am on May 9. All the students as well as the teachers of our school are expected to attend it.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(2)All the students and the teachers of our school are expected to attend the art exhibition which will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two hours from 8:00 am to 10:00 am on May 9.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242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17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556792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公园是公众娱乐休闲的地方。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park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enjoy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themselves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park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park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park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relaxation/amusement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广场是公众消遣、玩得开心的地方。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040133"/>
            <a:ext cx="8128000" cy="127227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(1)The square is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enjoy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themselves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(2)The square is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relaxation/amusement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44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18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118414"/>
            <a:ext cx="8128000" cy="533492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他瞥了一眼地图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然后告诉我们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往前再走不到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英里就是一个村庄。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Glancing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the next village was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merely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twenty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glanced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told us that there would be a village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twenty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took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glance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map and told us that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twenty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ahead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was a village.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glanced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map,he informed us that the next village was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twenty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map,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telling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 that there would be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twenty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ahead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before we got to a village.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往前走不到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米就是我们的图书馆。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90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19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919864"/>
            <a:ext cx="8128000" cy="127227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(1)There is our library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meters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(2)Our library is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meters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ahead.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(3)Our library is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meters.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96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681641"/>
            <a:ext cx="8128000" cy="374871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9105"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情景一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感受与心情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听到他竞赛获得一等奖的消息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我们又高兴又激动。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prize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the competition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delighted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excited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finished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the competition,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delighted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excited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听说你要来参加我们为期一周的交流项目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并要发表关于西方艺术的演讲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我很高兴和你分享我的观点。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(2019·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天津卷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97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20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204864"/>
            <a:ext cx="8128000" cy="167853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我们在一个窗子朝西的教室里学习。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study in a classroom,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face west.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study in a classroom,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face west.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我们在一个窗子朝南的实验楼里做实验。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3883400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(1)We do experiments in a lab,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face south.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(2)We do experiments in a lab,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windows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face south.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36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21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52736"/>
            <a:ext cx="8128000" cy="370986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夜晚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同学们到达了这个小村庄。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evening,the students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to/reached/arrived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small village.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students reached the small village.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students arrived at the small village.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students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small village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(it was) evening.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already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students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small village.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我们下午到了家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累并快乐着。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(2019·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北京卷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751561"/>
            <a:ext cx="8128000" cy="167853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(1)We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the afternoon,tired but pleased.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afternoon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arrived home,tired but pleased.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afternoon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arrived home,tired but pleased.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(4)We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didn’t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arrive home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afternoon,tired but pleased.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456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22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124744"/>
            <a:ext cx="8128000" cy="293618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我们盼望的春节马上就要到了。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Spring Festival that we look forward to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Spring Festival that we look forward to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drawing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near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Around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corner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Spring Festival that we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for/are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我一直渴望有机会在如此出色的平台上提供服务。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(2019·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Ⅰ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082563"/>
            <a:ext cx="8128000" cy="167853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(1)I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chance on such a fantastic platform where I can offer service.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(2)I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chance on such a fantastic platform where I can offer service.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57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23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863362"/>
            <a:ext cx="8128000" cy="45974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我们盼望的《中国汉字听写大会》马上就要开始了。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2310467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Chinese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Dictation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Contest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we look forward to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Chinese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Dictation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Contest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we look forward to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drawing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near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Around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corner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Chinese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Dictation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Contest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we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for/are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62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24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118414"/>
            <a:ext cx="8128000" cy="533492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一听到那个令人兴奋的消息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她就大笑起来。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she heard the exciting news,she began to laugh.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exciting news,she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burst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laughter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moment/instant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she heard the exciting news,she began to laugh.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Immediately/Directly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she heard the exciting news,she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burst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laughter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Hardly/Rarely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she heard the exciting news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she burst into laughter.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sooner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she heard the exciting news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burst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laughing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一听到要体验中国茶文化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我们都很兴奋。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(2019·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北京卷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33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25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497936"/>
            <a:ext cx="8128000" cy="411612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heard that we would experience Chinese tea culture,we were all excited.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moment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heard that we would experience Chinese tea culture,we were all excited.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we would experience Chinese tea culture,we were all excited.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sooner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heard that we would experience Chinese tea culture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all felt excited.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Hardly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/Rarely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/Scarcely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heard that we would experience Chinese tea culture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all felt excited.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26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26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91672"/>
            <a:ext cx="8128000" cy="492865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直到失去所有的财产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他才意识到被骗了。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didn’t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realize that he was cheated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had lost all his belongings.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had lost all his wealth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wake up to the fact that he was cheated.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had lost all his possessions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realized he was taken in.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didn’t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was taken in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got all his properties lost.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had lost all his possessions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become aware of being cheated.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我直到完成电影学习后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才开始从事女演员的职业。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(2017·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天津卷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阅读表达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35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27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904201"/>
            <a:ext cx="8128000" cy="330359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didn’t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pursue my career as an actress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finished film studies.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finished film studies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pursue my career as an actress.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wasn’t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until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finished film studies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pursued my career as an actress.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finished film studies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pursue my career as an actress.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703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28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980728"/>
            <a:ext cx="8128000" cy="330359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农历正月初一是春节。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Spring Festival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first day of the first month of our Chinese lunar calendar.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Spring Festival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first day of the first month of our Chinese lunar calendar.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celebrate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Spring Festival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first day of the first month of our Chinese lunar calendar.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农历正月十五是元宵节。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209005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(1)The Lantern Festival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fifteenth day of the first month of the lunar year.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(2)The Lantern Festival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fifteenth day of the first month of the lunar year.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(3)People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celebrate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Lantern Festival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fifteenth day of the first month of the lunar year.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28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29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91672"/>
            <a:ext cx="8128000" cy="492865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9105"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情景三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计划与活动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万一计划失败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我们将采取其他的措施来解决这个问题。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,we would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adopt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solve the problem.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deal with the problem.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,we would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settle the problem.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,we would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万一失败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我们也不能灰心丧气。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896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3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310467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are coming to join our one-week exchange program and deliver a speech about Western Art,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I’m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share my opinions with you.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are coming to join our one-week exchange program and deliver a speech about Western Art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glad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share my opinions with you.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04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30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919864"/>
            <a:ext cx="8128000" cy="127227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,we wouldn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get discouraged.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,we wouldn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get discouraged.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,we wouldn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get discouraged.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302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31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124744"/>
            <a:ext cx="8128000" cy="289733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我们怎样克服这些困难呢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difficulties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shall we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overcome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difficulties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shall we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smooth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difficulties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measures/steps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overcome the difficulties?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difficulties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我们怎样解决空气污染的问题呢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3994194"/>
            <a:ext cx="8128000" cy="208480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(1)How shall we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overcome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air pollution?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(2)What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measures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should we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problem of air pollution?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should do to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problem of air pollution?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8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32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701069"/>
            <a:ext cx="8128000" cy="370986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他突然想起一个好主意。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Suddenly 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on/upon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good idea.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Suddenly a good idea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good idea suddenly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flashed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across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suddenly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thought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good idea.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good idea suddenly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struck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good idea suddenly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occurred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我突然想起像中国茶这样的传统文化魅力非凡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价值巨大。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北京卷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205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33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310467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(1)It suddenly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traditional culture like tea culture was of great charm and huge value.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(2)The idea that traditional culture like tea culture was of great charm and huge value suddenly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flashed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across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 The idea that traditional culture like tea culture was of great charm and huge value suddenly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struck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0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34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268760"/>
            <a:ext cx="8128000" cy="370986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他正在努力实现他的目标。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,he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struggling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achieve his goal.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sparing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realize his aim.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realize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doing/trying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achieve his goal.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much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realize his aim.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我过去经常尝试有效的方法来实现我的学习目标。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978622"/>
            <a:ext cx="8128000" cy="127227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(1)I used to try effective methods to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(2)I used to try effective methods to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academic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04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35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52736"/>
            <a:ext cx="8128000" cy="330359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演讲过程中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他不时参阅发言稿。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occasionally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his speech draft.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referred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his manuscript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consulted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his script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听讲过程中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我不时记笔记。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296527"/>
            <a:ext cx="8128000" cy="208480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listening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teachers,I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occasionally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take notes.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listening to teachers,I take notes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listening to teachers,I take notes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03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36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124744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如果明天下雨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我们该怎么办呢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Assuming/Providing/Supposing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rains tomorrow,what should we do?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Suppose/Assume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 rains tomorrow,what shall we do?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it rains tomorrow,what shall we do?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如果你看到一位老太太摔倒了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你该怎么办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3615811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/Providing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/Supposing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see an old woman fall down,what would you do?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Suppose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/Assume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see an old woman fall down,what would you do?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you see an old woman fall down,what would you do?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28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37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99206"/>
            <a:ext cx="8128000" cy="491358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非常偶然的是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我在书店里遇到了我的一个大学同学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我们已经有五年没有见面了。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happened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one of my college mates in a bookshop,who I had never seen for 5 years.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happened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met one of my college mates in a bookshop,who I had never seen for 5 years.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Quite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chance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,I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one of my college mates in a bookshop,who I had never seen for 5 years.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Quite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accident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,in a bookstore I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across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one of my schoolmates in college,whom I had never met with for 5 years.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听说你对中国武术感兴趣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我碰巧在图书馆看到一本关于气功的书。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33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38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904201"/>
            <a:ext cx="8128000" cy="330359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(1)Hearing you are interested in Chinese wushu,I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happened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come across a book about </a:t>
            </a:r>
            <a:r>
              <a:rPr lang="en-US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qigong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the library.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(2)Hearing you are interested in Chinese wushu,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chance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,I came across a book about </a:t>
            </a:r>
            <a:r>
              <a:rPr lang="en-US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qigong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the library.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 Hearing you are interested in Chinese wushu,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accident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,I ran across a book about </a:t>
            </a:r>
            <a:r>
              <a:rPr lang="en-US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qigong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the library.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 Hearing you are interested in Chinese wushu,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happened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ran across a book about </a:t>
            </a:r>
            <a:r>
              <a:rPr lang="en-US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qigong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the library.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53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39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980728"/>
            <a:ext cx="8128000" cy="411612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海洋的味道让我想起了童年。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smell of the sea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up/brought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childhood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childhood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brought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the smell of the sea.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smell of the sea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reminded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childhood.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smell of the sea,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thought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returned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childhood.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childhood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flooded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when I smelt the smell of the sea.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这幅画让我想起了贫穷的孩子。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5016500"/>
            <a:ext cx="8128000" cy="167853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(1)The picture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up/brought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memories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poor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(2)The picture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reminded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poor children.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memories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poor children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flooded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when I saw the picture.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77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4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087906"/>
            <a:ext cx="8128000" cy="293618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能代表我校学生在这里发言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我感到非常荣幸。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honour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here,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representative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all the students of our school.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honoured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here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behalf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all the students of our school.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representative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all the students of our school,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honour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here.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5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40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556792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放学的时候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我顺便拜访了乔治。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dropped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George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my way home from school.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George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my way home from school.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George’s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my way home from school.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visited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George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my way home from school.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放学的时候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我顺便拜访了老师。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021817"/>
            <a:ext cx="8128000" cy="167853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(1)I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dropped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my way home from school.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(2)I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my way home from school.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(3)I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teacher’s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my way home from school.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(4)I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visited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my way home from school.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525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41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980728"/>
            <a:ext cx="8128000" cy="533492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9105"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情景四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困难与帮助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父母应该尽力帮助孩子改掉上网玩游戏的坏习惯。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Parents should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best/do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much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help children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playing computer games.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Parents should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what/all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playing computer games.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Parents should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playing computer games.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Parents should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bad habit of playing computer games.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Parents should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playing computer games.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我妈妈尽最大努力帮助我改掉不良生活习惯。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689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42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107334"/>
            <a:ext cx="8128000" cy="289733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(1)My mother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bad life habit.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(2)My mother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bad life habit.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 My mother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bad life habit.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(4)My mother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bad life habit.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4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43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52736"/>
            <a:ext cx="8128000" cy="330359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我的车坏了。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car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car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doesn’t/won’t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something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wrong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car.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Something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wrong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car.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Something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gone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wrong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 my car.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car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broken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爸爸的摩托车出故障了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他不得不乘公交车去上班。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305727"/>
            <a:ext cx="8128000" cy="208480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(1)Dad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motorbike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broke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,so he had to go to work by bus.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(2)Because his motorbike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didn’t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,Dad had to take a bus to work.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Something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wrong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his motorbike,so Dad could do nothing but go to work by bus.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4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44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52736"/>
            <a:ext cx="8128000" cy="289733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我们如何能用更多的方法处理这个问题呢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can we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more methods?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can we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with/cope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more methods?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can we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handle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can we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solve/resolve/settle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我以前当志愿者的经历可以帮助我解决这一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过程中潜在的问题。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浙江卷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3890261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(1)My previous experience as a volunteer may help me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settle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potential problems in the process.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 My previous experience as a volunteer may help me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handle/resolve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potential problems in the process.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 My previous experience as a volunteer may help me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deal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with/do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with/cope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potential problems in the process.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15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45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980728"/>
            <a:ext cx="8128000" cy="411612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我们最好利用这次机会来提高我们的英语口语水平。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opportunity to improve our spoken English.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full/good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opportunity to improve our oral English.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most/best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opportunity to improve our spoken English.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我希望你最好利用这个机会进一步学习中国的传统文化。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(2017·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Ⅱ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5000024"/>
            <a:ext cx="8128000" cy="167853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(1)I wish you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this opportunity to learn traditional Chinese culture further.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(2)I wish you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opportunity to learn traditional Chinese culture further.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6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46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556792"/>
            <a:ext cx="8128000" cy="289733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他现在正处于困境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我们必须帮他渡过难关。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trouble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now,and we must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now,and we must help him out.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must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trouble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is suffering.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difficulties.It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necessary/essential/a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(should) help him pull through.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它们现在处境危险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我们必须帮助它们。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454124"/>
            <a:ext cx="8128000" cy="127227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(1)They are now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danger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,and we must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(2)They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danger.It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(should) help them out.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260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47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294804"/>
            <a:ext cx="8128000" cy="452239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有许多方法能解决这个问题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但是我们还是不能断定哪一种是最合适的。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Although/Though there are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,we cannot judge which one is the most suitable.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there are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,we can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judge which one is the most suitable.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still cannot decide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among those that can be employed to settle the problem.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method/more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can be used to deal with the matter.However,it still needs to be seen which is the most suitable.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31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48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700808"/>
            <a:ext cx="8128000" cy="45974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提高成绩的方法有很多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但是不确定哪一种是最合适的。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3745984"/>
            <a:ext cx="4522392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学好汉语的方法有很多。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2110504"/>
            <a:ext cx="8128000" cy="167853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(1)Although/Though there are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approaches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,we cannot judge which one is the most suitable.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(2)While there are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,we cannot judge which one is the most suitable.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508000" y="4219178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(1)There are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approaches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learning Chinese well.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(2)There are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learning Chinese well.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73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49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118414"/>
            <a:ext cx="8128000" cy="533492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他似乎是一个难以接近的人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但是当别人遇到困难的时候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他总是很愿意帮助别人。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seems difficult to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.However,when others are in trouble,he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seems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is a person difficult to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,but 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difficulties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Although he is seemingly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unapproachable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,he always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pleasure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trouble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Though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seemingly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,he always willingly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assistance/aid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trouble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He,who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seeming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impression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,is always willing to help those who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trouble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彼得似乎难以接近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但在别人有困难时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他总是乐于助人。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79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5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613165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(1)As the chairman of the Students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Union of Chenguang Middle School,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honour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be given such a chance to deliver a speech to you.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honoured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given such a chance to deliver a speech to you,as the chairman of the Students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Union of Chenguang Middle School.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1772816"/>
            <a:ext cx="8128000" cy="85093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作为晨光中学的学生会主席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我很荣幸能有这个机会在这里致辞。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056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50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310467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(1)Peter seems difficult to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.However,when others are in trouble,he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seems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Peter is a person difficult to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,but he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difficulties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Though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seemingly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approach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,Peter always willingly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assistance/aid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trouble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33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51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124744"/>
            <a:ext cx="8128000" cy="411612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对很多人来说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掌握一门外语不是一件容易的事。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many people,to master a foreign language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task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many people to learn a foreign language well.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people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fluent in a foreign language.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people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a master of a foreign language.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command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foreign language.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对很多人来说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养成一个好习惯不容易。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5144040"/>
            <a:ext cx="8128000" cy="127227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(1)For many people,to form a good habit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(2)Many people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develop a good habit.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(3)It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form a good habit.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80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52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412776"/>
            <a:ext cx="8128000" cy="289733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很显然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他已经意识到了有危险。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apparent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danger.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Apparently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conscious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danger.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obvious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has realized the danger.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has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appreciated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danger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很显然我知道我是怎么取得成功的。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(2016·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浙江卷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272333"/>
            <a:ext cx="8128000" cy="127227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apparent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know how I achieved my success.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obvious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know how I achieved my success.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know how I achieved my success.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97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53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52736"/>
            <a:ext cx="8128000" cy="370986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尽管她努力控制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声音还是颤抖。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voice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shaking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despite/in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spite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voice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trembling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regardless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all her efforts to control it.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Though/Although/While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control it,her voice still shook.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,she still cannot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stop/keep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voice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shaking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尽管我努力了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我仍然不能进入前一百名。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751561"/>
            <a:ext cx="8128000" cy="167853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Despite/In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spite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,I was unable to be listed on the top one hundred.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Though/Although/While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effort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,I was unable to be listed on the top one hundred.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25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54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46406"/>
            <a:ext cx="8128000" cy="533492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幸运的是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在当地群众的帮助下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他在这次交通事故中幸存了下来。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was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lucky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local people and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survived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traffic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accident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Luckily/Fortunately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,the local people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saved his life from the traffic accident.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local people,he luckily survived the traffic accident.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to/Owing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local people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survivor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traffic accident.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assistance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local people,he survived the traffic accident.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在母亲的帮助下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我成功地做出了生日蛋糕。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006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55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3122997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my mother,I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birthday cake.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mother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,I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succeeded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birthday cake.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07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56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556792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她的病情不是很严重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很快就好起来了。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was not a serious illness and she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recovered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afterwards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the illness was not serious,she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picked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soon.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was nothing serious and she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overcame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soon.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母亲的病不严重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很快就康复了。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047859"/>
            <a:ext cx="8128000" cy="167853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(1)It was not a serious illness and my mother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recovered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afterwards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(2)Because the illness was not serious,my mother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picked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soon.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(3)There was nothing serious and my mother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overcame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soon.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35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57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340768"/>
            <a:ext cx="8128000" cy="330359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9105"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情景五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原因与结果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由于天气恶劣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所有航班都已被取消。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the flights have been called off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to/due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to/because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bad weather.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Weather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,all the flights have been cancelled.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weather is really bad,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all the flights have been called off.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由于雾霾严重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很多人生病了。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614058"/>
            <a:ext cx="8128000" cy="127227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(1)Many people fall ill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owing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to/due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to/because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heavy smog.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(2)Smog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heavy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,many people fall ill.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(3)The smog is really heavy,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many people fall ill.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863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58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916832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由于没有公共汽车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我们只好步行回家。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was no bus,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had to walk home.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there was no bus,we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choice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walk home.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,we had to walk home.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being no bus,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由于父亲出差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我把母亲送往了医院。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331509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(1)Father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,I sent my mother to hospital.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(2)My father was away on business,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sent my mother to hospital.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34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59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772816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什么导致了火灾对警察来说是个谜。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puzzle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police.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puzzles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police.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puzzles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police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police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puzzled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什么时候会发生地震对我们来说还是一个谜。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263883"/>
            <a:ext cx="8128000" cy="127227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(1)When an earthquake will happen is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puzzle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(2)When an earthquake will happen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puzzles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(3)We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puzzled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when an earthquake will occur.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17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6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348880"/>
            <a:ext cx="8128000" cy="45974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与你一起在那儿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享受着多彩的日子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我们将十分荣幸。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883798"/>
            <a:ext cx="8128000" cy="167853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honoured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have you there with us,enjoying the colourful days.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honour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have you there with us,enjoying the colourful days.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54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60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124744"/>
            <a:ext cx="8128000" cy="330359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据说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医疗的疏忽导致了她的死亡。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Medical neglect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have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her death.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medical neglect had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her death.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death was said to have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medical neglect.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,it was medical neglect that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her death.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was said that medical neglect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her death.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was said that medical neglect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her death.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据说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人类的活动导致了这种结果。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398678"/>
            <a:ext cx="8128000" cy="167853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(1)Human activities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have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this result.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human activities have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this result.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human activities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have led to this result.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human activities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blame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this result.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092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61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484784"/>
            <a:ext cx="8128000" cy="330359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那个问题太难了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我无法解决。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problem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problem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can’t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problem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enough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problem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beyond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can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solve it.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can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solve it.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竞争太激烈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我无法想象。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759914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(1)The competition is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fierce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imagine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(2)The fierce competition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beyond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imagination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62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62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52736"/>
            <a:ext cx="8128000" cy="533492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他学习刻苦。因此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他轻松地通过了考试。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worked hard at his study.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,he passed the exam easily.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had been hard-working at his study.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consequence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,he passed the exam easily.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his hard work at his study,he passed the exam easily.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consequence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his hard work at his study,he passed the exam without any difficulty.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passing the exam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ease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his hard work at his study.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hard work at his study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in/led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his passing the exam effortlessly.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passing the exam easily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his hard work at his study.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我从小生活在北京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因此普通话讲得流利。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966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63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716732"/>
            <a:ext cx="8128000" cy="167853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(1)I have been living in Beijing since I was born.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consequence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,I can speak Mandarin fluently.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living in Beijing since I was born,I can speak Mandarin fluently.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554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64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980728"/>
            <a:ext cx="8128000" cy="330359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由于多种原因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很多野生动物都已经灭绝了。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,many species of wildlife have already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,a variety/diversity of wild species has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become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extinct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of the wild species have disappeared on the earth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由于多种原因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我支持网络投票。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4221088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,I hold a positive attitude towards online voting.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,I hold a positive attitude towards online voting.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(3)I hold a positive attitude towards online voting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85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65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268760"/>
            <a:ext cx="8128000" cy="370986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再给她一点时间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她会处理好这个问题的。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,she would have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settled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,she would have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,she would have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overcome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,she would have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,and she would have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difficulty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再给她一点时间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她会赶上公交车的。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4970896"/>
            <a:ext cx="8128000" cy="127227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,she would have caught the bus.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,she would have caught the bus.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,and she would have caught the bus.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79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66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497936"/>
            <a:ext cx="8128000" cy="411612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尽管缺钱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他的父母还是设法让他上了大学。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Though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,his parents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send him to university.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Despite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,his parents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succeeded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sending him to university.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,his parents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able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send him to university.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,his parents sent him to college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尽管缺乏经验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我还是设法做成了生日蛋糕。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800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67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513599"/>
            <a:ext cx="8128000" cy="208480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Though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experience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,I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make a birthday cake.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Despite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experience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,I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succeeded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making a birthday cake.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experience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,I made a birthday cake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160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68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681641"/>
            <a:ext cx="8128000" cy="374871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只有不断尝试你还没有掌握的东西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你才会进步。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make progress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something beyond what you have already mastered.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something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beyond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commanded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 you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mastered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 you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advance/make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advancement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Unless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try to do something beyond what you have already mastered,you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won’t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make progress.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893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69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700808"/>
            <a:ext cx="8128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只有参加体育活动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我们才能强身健体。</a:t>
            </a:r>
            <a:endParaRPr lang="en-US" altLang="zh-CN" sz="22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>
              <a:solidFill>
                <a:srgbClr val="000000"/>
              </a:solidFill>
              <a:latin typeface="Times New Roman" panose="02020603050405020304" pitchFamily="18" charset="0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>
              <a:solidFill>
                <a:srgbClr val="000000"/>
              </a:solidFill>
              <a:latin typeface="Times New Roman" panose="02020603050405020304" pitchFamily="18" charset="0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只有通过大量的练习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你才能掌握它。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2177806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 we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our body.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 we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our body.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3978006"/>
            <a:ext cx="8128000" cy="127227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 you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master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 you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master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(3)You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won’t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master it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unless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 practice a lot.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17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7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107334"/>
            <a:ext cx="8128000" cy="289733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不知道该如何跟同学们相处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她感到有些困惑。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somehow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wondering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how to get on with her classmates.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she didn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know how to get along with her classmates,she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didn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know how to get on with her classmates,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confused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912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70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988840"/>
            <a:ext cx="8128000" cy="208480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我们不得不忍受交通拥挤所带来的不便。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had to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inconvenience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heavy traffic.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had to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bear/stand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inconvenience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heavy traffic.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heavy traffic,we had to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tolerate/endure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inconvenience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我们不得不忍受雾霾带来的危害。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075993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(1)We had to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smog.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(2)We had to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bear/stand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smog.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83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71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701069"/>
            <a:ext cx="8128000" cy="370986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为了取得更大的进步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戴维采纳了我的建议。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David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adopted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advice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making greater progress.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David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took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suggestion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make greater progress.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David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advice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intending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make greater progress.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greater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,David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seized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suggestion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为了取得更大的进步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我经常向老师请教。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856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72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310467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(1)I often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making greater progress.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(2)I often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intending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make greater progress.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make greater progress,I often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asked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68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8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162736"/>
            <a:ext cx="8128000" cy="45974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对于如何能讲一口流利的普通话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你感到困惑。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4149080"/>
            <a:ext cx="8128000" cy="49859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语境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不知道如何与老师相处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有些同学感觉有些困惑。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1622477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(1)You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somehow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wondering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how to speak Mandarin fluently.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(2)Because you don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know how to speak Mandarin fluently,you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(3)You don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know how to speak Mandarin fluently,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confused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508000" y="4580194"/>
            <a:ext cx="8128000" cy="167853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(1)Because some classmates didn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know how to get along with their teachers,they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(2)Some classmates didn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know how to get on with their teachers,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feeling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confused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818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9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124744"/>
            <a:ext cx="8128000" cy="533492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【魔句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这个小男孩懂得很多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我们对此感到惊讶。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little boy knows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many things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 feel surprised.(so...that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句型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that the little boy knows so many things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surprises us.(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强调句型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little boy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knows so many things surprises us.(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定语从句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surprises us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little boy knows so many things.(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主语从句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表语从句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little boy knows so many things surprises us.(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主语从句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are surprised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little boy knows so many things.(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宾语从句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Much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surprise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,the little boy knows so many things.(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运用插入语或固定短语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77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2014高优二轮模板">
  <a:themeElements>
    <a:clrScheme name="自定义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00"/>
      </a:folHlink>
    </a:clrScheme>
    <a:fontScheme name="Office 经典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2014高优二轮模板</Template>
  <TotalTime>432</TotalTime>
  <Words>8069</Words>
  <Application>Microsoft Office PowerPoint</Application>
  <PresentationFormat>全屏显示(4:3)</PresentationFormat>
  <Paragraphs>610</Paragraphs>
  <Slides>72</Slides>
  <Notes>71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72</vt:i4>
      </vt:variant>
    </vt:vector>
  </HeadingPairs>
  <TitlesOfParts>
    <vt:vector size="80" baseType="lpstr">
      <vt:lpstr>NEU-BZ-S92</vt:lpstr>
      <vt:lpstr>黑体</vt:lpstr>
      <vt:lpstr>宋体</vt:lpstr>
      <vt:lpstr>微软雅黑</vt:lpstr>
      <vt:lpstr>Arial</vt:lpstr>
      <vt:lpstr>Calibri</vt:lpstr>
      <vt:lpstr>Times New Roman</vt:lpstr>
      <vt:lpstr>2014高优二轮模板</vt:lpstr>
      <vt:lpstr>Part 4　变魔句　点靓写作逼真情景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语文</dc:title>
  <dc:creator>微软用户</dc:creator>
  <cp:lastModifiedBy> </cp:lastModifiedBy>
  <cp:revision>137</cp:revision>
  <dcterms:created xsi:type="dcterms:W3CDTF">2014-12-26T08:25:58Z</dcterms:created>
  <dcterms:modified xsi:type="dcterms:W3CDTF">2020-03-17T07:50:18Z</dcterms:modified>
</cp:coreProperties>
</file>