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98" r:id="rId2"/>
    <p:sldId id="349" r:id="rId3"/>
    <p:sldId id="399" r:id="rId4"/>
    <p:sldId id="400" r:id="rId5"/>
    <p:sldId id="401" r:id="rId6"/>
    <p:sldId id="402" r:id="rId7"/>
    <p:sldId id="403" r:id="rId8"/>
    <p:sldId id="404" r:id="rId9"/>
    <p:sldId id="405" r:id="rId10"/>
    <p:sldId id="406" r:id="rId11"/>
    <p:sldId id="407" r:id="rId12"/>
    <p:sldId id="408" r:id="rId13"/>
    <p:sldId id="409" r:id="rId14"/>
    <p:sldId id="410" r:id="rId15"/>
    <p:sldId id="411" r:id="rId16"/>
    <p:sldId id="412" r:id="rId17"/>
    <p:sldId id="413" r:id="rId18"/>
    <p:sldId id="414" r:id="rId19"/>
    <p:sldId id="415" r:id="rId20"/>
    <p:sldId id="416" r:id="rId21"/>
    <p:sldId id="417" r:id="rId22"/>
    <p:sldId id="418" r:id="rId23"/>
    <p:sldId id="419" r:id="rId24"/>
    <p:sldId id="420" r:id="rId25"/>
    <p:sldId id="421" r:id="rId26"/>
    <p:sldId id="422" r:id="rId27"/>
    <p:sldId id="423" r:id="rId2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35">
          <p15:clr>
            <a:srgbClr val="A4A3A4"/>
          </p15:clr>
        </p15:guide>
        <p15:guide id="2" pos="4513">
          <p15:clr>
            <a:srgbClr val="A4A3A4"/>
          </p15:clr>
        </p15:guide>
        <p15:guide id="3" pos="2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0000"/>
    <a:srgbClr val="FFE389"/>
    <a:srgbClr val="E75E22"/>
    <a:srgbClr val="FFEDAB"/>
    <a:srgbClr val="CD242B"/>
    <a:srgbClr val="DEB203"/>
    <a:srgbClr val="5FBA0F"/>
    <a:srgbClr val="FC922C"/>
    <a:srgbClr val="4F81B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64" autoAdjust="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935"/>
        <p:guide pos="4513"/>
        <p:guide pos="2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32F2FF-E950-4B22-9A88-7B1E5055B9C3}" type="datetimeFigureOut">
              <a:rPr lang="zh-CN" altLang="en-US" smtClean="0"/>
              <a:t>2020/3/17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F46F20-7861-4E56-87FF-6B60CC2B2F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7833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72220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36767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0346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04955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96067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4950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58618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81260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89533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47572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531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56097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35147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21417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81046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30471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48154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947175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9949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8756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3834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1190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60035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28744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351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024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1094345" y="2852936"/>
            <a:ext cx="1656184" cy="1656184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361392" y="5160788"/>
            <a:ext cx="2082336" cy="89396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="1">
                <a:latin typeface="黑体" panose="02010600030101010101" pitchFamily="2" charset="-122"/>
                <a:ea typeface="黑体" panose="02010600030101010101" pitchFamily="2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398404" y="5750834"/>
            <a:ext cx="2008312" cy="5040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200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 dirty="0"/>
          </a:p>
        </p:txBody>
      </p:sp>
      <p:sp>
        <p:nvSpPr>
          <p:cNvPr id="9" name="矩形 8"/>
          <p:cNvSpPr/>
          <p:nvPr userDrawn="1"/>
        </p:nvSpPr>
        <p:spPr>
          <a:xfrm>
            <a:off x="2901635" y="2852936"/>
            <a:ext cx="1656184" cy="1656184"/>
          </a:xfrm>
          <a:prstGeom prst="rect">
            <a:avLst/>
          </a:prstGeom>
          <a:solidFill>
            <a:srgbClr val="E75E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4708925" y="2852936"/>
            <a:ext cx="1656184" cy="1656184"/>
          </a:xfrm>
          <a:prstGeom prst="rect">
            <a:avLst/>
          </a:prstGeom>
          <a:solidFill>
            <a:srgbClr val="DEB2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6516216" y="2852936"/>
            <a:ext cx="1656184" cy="1656184"/>
          </a:xfrm>
          <a:prstGeom prst="rect">
            <a:avLst/>
          </a:prstGeom>
          <a:solidFill>
            <a:srgbClr val="5FBA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" name="图片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427" y="3138183"/>
            <a:ext cx="796021" cy="789388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0433" y="3140967"/>
            <a:ext cx="799519" cy="792857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559" y="3128787"/>
            <a:ext cx="825857" cy="805037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342" y="3167897"/>
            <a:ext cx="751520" cy="738995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1291495" y="3945739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课堂教学流程</a:t>
            </a:r>
          </a:p>
          <a:p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完美展示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3098785" y="3945739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全书优质试题</a:t>
            </a:r>
          </a:p>
          <a:p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随意编辑 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4906075" y="3945739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独家研发</a:t>
            </a:r>
          </a:p>
          <a:p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错题组卷系统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6892903" y="3945739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志鸿优化</a:t>
            </a:r>
          </a:p>
          <a:p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永远更新</a:t>
            </a:r>
          </a:p>
        </p:txBody>
      </p:sp>
      <p:sp>
        <p:nvSpPr>
          <p:cNvPr id="23" name="矩形 22"/>
          <p:cNvSpPr/>
          <p:nvPr userDrawn="1"/>
        </p:nvSpPr>
        <p:spPr>
          <a:xfrm>
            <a:off x="0" y="-27384"/>
            <a:ext cx="9143999" cy="72000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 userDrawn="1"/>
        </p:nvSpPr>
        <p:spPr>
          <a:xfrm>
            <a:off x="0" y="6731788"/>
            <a:ext cx="9144000" cy="126212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TextBox 26"/>
          <p:cNvSpPr txBox="1"/>
          <p:nvPr userDrawn="1"/>
        </p:nvSpPr>
        <p:spPr>
          <a:xfrm>
            <a:off x="1658382" y="1823052"/>
            <a:ext cx="58272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>
                <a:latin typeface="黑体" panose="02010600030101010101" pitchFamily="2" charset="-122"/>
                <a:ea typeface="黑体" panose="02010600030101010101" pitchFamily="2" charset="-122"/>
              </a:rPr>
              <a:t>高中总复习用书课件光盘</a:t>
            </a:r>
          </a:p>
        </p:txBody>
      </p:sp>
      <p:pic>
        <p:nvPicPr>
          <p:cNvPr id="4" name="图片 3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881" y="5229200"/>
            <a:ext cx="2421511" cy="102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805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5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/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" grpId="0" animBg="1"/>
      <p:bldP spid="10" grpId="0" animBg="1"/>
      <p:bldP spid="11" grpId="0" animBg="1"/>
      <p:bldP spid="17" grpId="0"/>
      <p:bldP spid="18" grpId="0"/>
      <p:bldP spid="19" grpId="0"/>
      <p:bldP spid="20" grpId="0"/>
      <p:bldP spid="27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典题试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同侧圆角矩形 9"/>
          <p:cNvSpPr/>
          <p:nvPr userDrawn="1"/>
        </p:nvSpPr>
        <p:spPr>
          <a:xfrm>
            <a:off x="5685114" y="538157"/>
            <a:ext cx="1911221" cy="370871"/>
          </a:xfrm>
          <a:prstGeom prst="round2SameRect">
            <a:avLst/>
          </a:prstGeom>
          <a:gradFill flip="none" rotWithShape="1">
            <a:gsLst>
              <a:gs pos="0">
                <a:srgbClr val="FFD85D"/>
              </a:gs>
              <a:gs pos="100000">
                <a:srgbClr val="FFEDA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核心素养专项提升</a:t>
            </a:r>
            <a:endParaRPr lang="zh-CN" altLang="en-US" sz="14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1" name="直接连接符 10"/>
          <p:cNvCxnSpPr/>
          <p:nvPr userDrawn="1"/>
        </p:nvCxnSpPr>
        <p:spPr>
          <a:xfrm>
            <a:off x="5893508" y="874706"/>
            <a:ext cx="1466346" cy="0"/>
          </a:xfrm>
          <a:prstGeom prst="line">
            <a:avLst/>
          </a:prstGeom>
          <a:ln w="19050">
            <a:solidFill>
              <a:srgbClr val="FF85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 dirty="0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99759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创新模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3" name="同侧圆角矩形 2"/>
          <p:cNvSpPr/>
          <p:nvPr userDrawn="1"/>
        </p:nvSpPr>
        <p:spPr>
          <a:xfrm>
            <a:off x="6884816" y="538157"/>
            <a:ext cx="1143568" cy="370871"/>
          </a:xfrm>
          <a:prstGeom prst="round2SameRect">
            <a:avLst/>
          </a:prstGeom>
          <a:gradFill flip="none" rotWithShape="1">
            <a:gsLst>
              <a:gs pos="0">
                <a:srgbClr val="FFD85D"/>
              </a:gs>
              <a:gs pos="100000">
                <a:srgbClr val="FFEDA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高考模拟</a:t>
            </a:r>
            <a:endParaRPr lang="zh-CN" altLang="en-US" sz="14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7021456" y="874706"/>
            <a:ext cx="910485" cy="0"/>
          </a:xfrm>
          <a:prstGeom prst="line">
            <a:avLst/>
          </a:prstGeom>
          <a:ln w="19050">
            <a:solidFill>
              <a:srgbClr val="FF85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8993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灯片编号占位符 3"/>
          <p:cNvSpPr txBox="1">
            <a:spLocks/>
          </p:cNvSpPr>
          <p:nvPr userDrawn="1"/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j-ea"/>
                <a:ea typeface="+mj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5714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灯片编号占位符 3"/>
          <p:cNvSpPr txBox="1">
            <a:spLocks/>
          </p:cNvSpPr>
          <p:nvPr userDrawn="1"/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j-ea"/>
                <a:ea typeface="+mj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 dirty="0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35590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灯片编号占位符 3"/>
          <p:cNvSpPr txBox="1">
            <a:spLocks/>
          </p:cNvSpPr>
          <p:nvPr userDrawn="1"/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j-ea"/>
                <a:ea typeface="+mj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71033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录页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636912"/>
            <a:ext cx="2051720" cy="1440160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2137115" y="1351654"/>
            <a:ext cx="7020272" cy="2016224"/>
          </a:xfrm>
          <a:prstGeom prst="rect">
            <a:avLst/>
          </a:prstGeom>
          <a:solidFill>
            <a:srgbClr val="E75E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2137115" y="3440763"/>
            <a:ext cx="7020272" cy="2016224"/>
          </a:xfrm>
          <a:prstGeom prst="rect">
            <a:avLst/>
          </a:prstGeom>
          <a:solidFill>
            <a:srgbClr val="DEB2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TextBox 16"/>
          <p:cNvSpPr txBox="1"/>
          <p:nvPr userDrawn="1"/>
        </p:nvSpPr>
        <p:spPr>
          <a:xfrm>
            <a:off x="226603" y="2750722"/>
            <a:ext cx="15985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 录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256739" y="3471391"/>
            <a:ext cx="1538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CONTENTS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pic>
        <p:nvPicPr>
          <p:cNvPr id="19" name="图片 18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412" y="1996950"/>
            <a:ext cx="737932" cy="725633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412" y="4086059"/>
            <a:ext cx="737932" cy="725633"/>
          </a:xfrm>
          <a:prstGeom prst="rect">
            <a:avLst/>
          </a:prstGeom>
        </p:spPr>
      </p:pic>
      <p:cxnSp>
        <p:nvCxnSpPr>
          <p:cNvPr id="26" name="直接连接符 25"/>
          <p:cNvCxnSpPr/>
          <p:nvPr userDrawn="1"/>
        </p:nvCxnSpPr>
        <p:spPr>
          <a:xfrm>
            <a:off x="6156176" y="1495670"/>
            <a:ext cx="0" cy="1728192"/>
          </a:xfrm>
          <a:prstGeom prst="line">
            <a:avLst/>
          </a:prstGeom>
          <a:ln w="190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 userDrawn="1"/>
        </p:nvCxnSpPr>
        <p:spPr>
          <a:xfrm>
            <a:off x="6156176" y="3584779"/>
            <a:ext cx="0" cy="1728192"/>
          </a:xfrm>
          <a:prstGeom prst="line">
            <a:avLst/>
          </a:prstGeom>
          <a:ln w="190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991825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目录版式二（目录内容多时用）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636912"/>
            <a:ext cx="2051720" cy="1440160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2137115" y="1351653"/>
            <a:ext cx="7020272" cy="4105333"/>
          </a:xfrm>
          <a:prstGeom prst="rect">
            <a:avLst/>
          </a:prstGeom>
          <a:solidFill>
            <a:srgbClr val="E75E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TextBox 16"/>
          <p:cNvSpPr txBox="1"/>
          <p:nvPr userDrawn="1"/>
        </p:nvSpPr>
        <p:spPr>
          <a:xfrm>
            <a:off x="226603" y="2750722"/>
            <a:ext cx="15985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 录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256739" y="3471391"/>
            <a:ext cx="1538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CONTENTS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412" y="3041503"/>
            <a:ext cx="737932" cy="725633"/>
          </a:xfrm>
          <a:prstGeom prst="rect">
            <a:avLst/>
          </a:prstGeom>
        </p:spPr>
      </p:pic>
      <p:cxnSp>
        <p:nvCxnSpPr>
          <p:cNvPr id="12" name="直接连接符 11"/>
          <p:cNvCxnSpPr/>
          <p:nvPr userDrawn="1"/>
        </p:nvCxnSpPr>
        <p:spPr>
          <a:xfrm>
            <a:off x="6012160" y="1604319"/>
            <a:ext cx="0" cy="3600000"/>
          </a:xfrm>
          <a:prstGeom prst="line">
            <a:avLst/>
          </a:prstGeom>
          <a:ln w="190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3158344" y="2844170"/>
            <a:ext cx="2709800" cy="1098122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3" name="内容占位符 2"/>
          <p:cNvSpPr>
            <a:spLocks noGrp="1"/>
          </p:cNvSpPr>
          <p:nvPr>
            <p:ph idx="1"/>
          </p:nvPr>
        </p:nvSpPr>
        <p:spPr>
          <a:xfrm>
            <a:off x="6156176" y="1604319"/>
            <a:ext cx="2880320" cy="359999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FontTx/>
              <a:buNone/>
              <a:defRPr sz="1600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>
              <a:lnSpc>
                <a:spcPct val="150000"/>
              </a:lnSpc>
              <a:buFontTx/>
              <a:buNone/>
              <a:defRPr sz="1600">
                <a:solidFill>
                  <a:schemeClr val="bg1"/>
                </a:solidFill>
                <a:latin typeface="+mj-ea"/>
                <a:ea typeface="+mj-ea"/>
              </a:defRPr>
            </a:lvl2pPr>
            <a:lvl3pPr marL="914400" indent="0">
              <a:lnSpc>
                <a:spcPct val="150000"/>
              </a:lnSpc>
              <a:buFontTx/>
              <a:buNone/>
              <a:defRPr sz="1600">
                <a:solidFill>
                  <a:schemeClr val="bg1"/>
                </a:solidFill>
                <a:latin typeface="+mj-ea"/>
                <a:ea typeface="+mj-ea"/>
              </a:defRPr>
            </a:lvl3pPr>
            <a:lvl4pPr marL="1371600" indent="0">
              <a:lnSpc>
                <a:spcPct val="150000"/>
              </a:lnSpc>
              <a:buFontTx/>
              <a:buNone/>
              <a:defRPr sz="1600">
                <a:solidFill>
                  <a:schemeClr val="bg1"/>
                </a:solidFill>
                <a:latin typeface="+mj-ea"/>
                <a:ea typeface="+mj-ea"/>
              </a:defRPr>
            </a:lvl4pPr>
            <a:lvl5pPr marL="1828800" indent="0">
              <a:lnSpc>
                <a:spcPct val="150000"/>
              </a:lnSpc>
              <a:buFontTx/>
              <a:buNone/>
              <a:defRPr sz="1600">
                <a:solidFill>
                  <a:schemeClr val="bg1"/>
                </a:solidFill>
                <a:latin typeface="+mj-ea"/>
                <a:ea typeface="+mj-ea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3944314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节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636912"/>
            <a:ext cx="2051720" cy="1440160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2160240" y="1340768"/>
            <a:ext cx="6983760" cy="1080120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8" name="直接连接符 17"/>
          <p:cNvCxnSpPr/>
          <p:nvPr userDrawn="1"/>
        </p:nvCxnSpPr>
        <p:spPr>
          <a:xfrm>
            <a:off x="6422770" y="1901003"/>
            <a:ext cx="2880000" cy="0"/>
          </a:xfrm>
          <a:prstGeom prst="line">
            <a:avLst/>
          </a:prstGeom>
          <a:ln w="285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矩形 49"/>
          <p:cNvSpPr/>
          <p:nvPr userDrawn="1"/>
        </p:nvSpPr>
        <p:spPr>
          <a:xfrm>
            <a:off x="2160240" y="2476840"/>
            <a:ext cx="6983760" cy="1080120"/>
          </a:xfrm>
          <a:prstGeom prst="rect">
            <a:avLst/>
          </a:prstGeom>
          <a:solidFill>
            <a:srgbClr val="E75E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2" name="直接连接符 51"/>
          <p:cNvCxnSpPr/>
          <p:nvPr userDrawn="1"/>
        </p:nvCxnSpPr>
        <p:spPr>
          <a:xfrm>
            <a:off x="6422770" y="3037075"/>
            <a:ext cx="2880000" cy="0"/>
          </a:xfrm>
          <a:prstGeom prst="line">
            <a:avLst/>
          </a:prstGeom>
          <a:ln w="285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矩形 56"/>
          <p:cNvSpPr/>
          <p:nvPr userDrawn="1"/>
        </p:nvSpPr>
        <p:spPr>
          <a:xfrm>
            <a:off x="2160240" y="3631386"/>
            <a:ext cx="6983760" cy="1080120"/>
          </a:xfrm>
          <a:prstGeom prst="rect">
            <a:avLst/>
          </a:prstGeom>
          <a:solidFill>
            <a:srgbClr val="DEB2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9" name="直接连接符 58"/>
          <p:cNvCxnSpPr/>
          <p:nvPr userDrawn="1"/>
        </p:nvCxnSpPr>
        <p:spPr>
          <a:xfrm>
            <a:off x="6422770" y="4191621"/>
            <a:ext cx="2880000" cy="0"/>
          </a:xfrm>
          <a:prstGeom prst="line">
            <a:avLst/>
          </a:prstGeom>
          <a:ln w="285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矩形 63"/>
          <p:cNvSpPr/>
          <p:nvPr userDrawn="1"/>
        </p:nvSpPr>
        <p:spPr>
          <a:xfrm>
            <a:off x="2160240" y="4785932"/>
            <a:ext cx="6983760" cy="1080120"/>
          </a:xfrm>
          <a:prstGeom prst="rect">
            <a:avLst/>
          </a:prstGeom>
          <a:solidFill>
            <a:srgbClr val="5FBA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6" name="直接连接符 65"/>
          <p:cNvCxnSpPr/>
          <p:nvPr userDrawn="1"/>
        </p:nvCxnSpPr>
        <p:spPr>
          <a:xfrm>
            <a:off x="6422770" y="5346167"/>
            <a:ext cx="2880000" cy="0"/>
          </a:xfrm>
          <a:prstGeom prst="line">
            <a:avLst/>
          </a:prstGeom>
          <a:ln w="285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椭圆 73"/>
          <p:cNvSpPr/>
          <p:nvPr userDrawn="1"/>
        </p:nvSpPr>
        <p:spPr>
          <a:xfrm flipH="1">
            <a:off x="3004067" y="1645053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CD24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命</a:t>
            </a:r>
          </a:p>
        </p:txBody>
      </p:sp>
      <p:sp>
        <p:nvSpPr>
          <p:cNvPr id="75" name="椭圆 74"/>
          <p:cNvSpPr/>
          <p:nvPr userDrawn="1"/>
        </p:nvSpPr>
        <p:spPr>
          <a:xfrm flipH="1">
            <a:off x="3491956" y="1645053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CD24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题</a:t>
            </a:r>
          </a:p>
        </p:txBody>
      </p:sp>
      <p:sp>
        <p:nvSpPr>
          <p:cNvPr id="76" name="椭圆 75"/>
          <p:cNvSpPr/>
          <p:nvPr userDrawn="1"/>
        </p:nvSpPr>
        <p:spPr>
          <a:xfrm flipH="1">
            <a:off x="3979845" y="1645053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CD24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调</a:t>
            </a:r>
          </a:p>
        </p:txBody>
      </p:sp>
      <p:sp>
        <p:nvSpPr>
          <p:cNvPr id="77" name="椭圆 76"/>
          <p:cNvSpPr/>
          <p:nvPr userDrawn="1"/>
        </p:nvSpPr>
        <p:spPr>
          <a:xfrm flipH="1">
            <a:off x="4467734" y="1645053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CD24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</a:t>
            </a:r>
          </a:p>
        </p:txBody>
      </p:sp>
      <p:sp>
        <p:nvSpPr>
          <p:cNvPr id="78" name="TextBox 77"/>
          <p:cNvSpPr txBox="1"/>
          <p:nvPr userDrawn="1"/>
        </p:nvSpPr>
        <p:spPr>
          <a:xfrm>
            <a:off x="4902559" y="1600855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i="0" dirty="0">
                <a:solidFill>
                  <a:schemeClr val="bg1"/>
                </a:solidFill>
                <a:latin typeface="+mj-ea"/>
                <a:ea typeface="+mj-ea"/>
              </a:rPr>
              <a:t>明析考向</a:t>
            </a:r>
          </a:p>
        </p:txBody>
      </p:sp>
      <p:sp>
        <p:nvSpPr>
          <p:cNvPr id="79" name="椭圆 78"/>
          <p:cNvSpPr/>
          <p:nvPr userDrawn="1"/>
        </p:nvSpPr>
        <p:spPr>
          <a:xfrm flipH="1">
            <a:off x="3004067" y="2782478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E75E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热</a:t>
            </a:r>
          </a:p>
        </p:txBody>
      </p:sp>
      <p:sp>
        <p:nvSpPr>
          <p:cNvPr id="80" name="椭圆 79"/>
          <p:cNvSpPr/>
          <p:nvPr userDrawn="1"/>
        </p:nvSpPr>
        <p:spPr>
          <a:xfrm flipH="1">
            <a:off x="3491956" y="2782478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E75E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</a:t>
            </a:r>
          </a:p>
        </p:txBody>
      </p:sp>
      <p:sp>
        <p:nvSpPr>
          <p:cNvPr id="81" name="椭圆 80"/>
          <p:cNvSpPr/>
          <p:nvPr userDrawn="1"/>
        </p:nvSpPr>
        <p:spPr>
          <a:xfrm flipH="1">
            <a:off x="3979845" y="2782478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E75E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聚</a:t>
            </a:r>
          </a:p>
        </p:txBody>
      </p:sp>
      <p:sp>
        <p:nvSpPr>
          <p:cNvPr id="82" name="椭圆 81"/>
          <p:cNvSpPr/>
          <p:nvPr userDrawn="1"/>
        </p:nvSpPr>
        <p:spPr>
          <a:xfrm flipH="1">
            <a:off x="4467734" y="2782478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E75E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焦</a:t>
            </a:r>
          </a:p>
        </p:txBody>
      </p:sp>
      <p:sp>
        <p:nvSpPr>
          <p:cNvPr id="83" name="TextBox 82"/>
          <p:cNvSpPr txBox="1"/>
          <p:nvPr userDrawn="1"/>
        </p:nvSpPr>
        <p:spPr>
          <a:xfrm>
            <a:off x="4902559" y="273828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+mj-ea"/>
                <a:ea typeface="+mj-ea"/>
              </a:rPr>
              <a:t>归纳拓展</a:t>
            </a:r>
            <a:endParaRPr lang="zh-CN" altLang="en-US" sz="2800" i="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84" name="椭圆 83"/>
          <p:cNvSpPr/>
          <p:nvPr userDrawn="1"/>
        </p:nvSpPr>
        <p:spPr>
          <a:xfrm flipH="1">
            <a:off x="3004067" y="3942205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DEB20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典</a:t>
            </a:r>
          </a:p>
        </p:txBody>
      </p:sp>
      <p:sp>
        <p:nvSpPr>
          <p:cNvPr id="85" name="椭圆 84"/>
          <p:cNvSpPr/>
          <p:nvPr userDrawn="1"/>
        </p:nvSpPr>
        <p:spPr>
          <a:xfrm flipH="1">
            <a:off x="3491956" y="3942205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DEB20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题</a:t>
            </a:r>
          </a:p>
        </p:txBody>
      </p:sp>
      <p:sp>
        <p:nvSpPr>
          <p:cNvPr id="86" name="椭圆 85"/>
          <p:cNvSpPr/>
          <p:nvPr userDrawn="1"/>
        </p:nvSpPr>
        <p:spPr>
          <a:xfrm flipH="1">
            <a:off x="3979845" y="3942205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DEB20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试</a:t>
            </a:r>
          </a:p>
        </p:txBody>
      </p:sp>
      <p:sp>
        <p:nvSpPr>
          <p:cNvPr id="87" name="椭圆 86"/>
          <p:cNvSpPr/>
          <p:nvPr userDrawn="1"/>
        </p:nvSpPr>
        <p:spPr>
          <a:xfrm flipH="1">
            <a:off x="4467734" y="3942205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DEB20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做</a:t>
            </a:r>
          </a:p>
        </p:txBody>
      </p:sp>
      <p:sp>
        <p:nvSpPr>
          <p:cNvPr id="88" name="TextBox 87"/>
          <p:cNvSpPr txBox="1"/>
          <p:nvPr userDrawn="1"/>
        </p:nvSpPr>
        <p:spPr>
          <a:xfrm>
            <a:off x="4902559" y="3898007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+mj-ea"/>
                <a:ea typeface="+mj-ea"/>
              </a:rPr>
              <a:t>评</a:t>
            </a:r>
            <a:r>
              <a:rPr lang="zh-CN" altLang="en-US" sz="2800" i="0" dirty="0">
                <a:solidFill>
                  <a:schemeClr val="bg1"/>
                </a:solidFill>
                <a:latin typeface="+mj-ea"/>
                <a:ea typeface="+mj-ea"/>
              </a:rPr>
              <a:t>析指正</a:t>
            </a:r>
          </a:p>
        </p:txBody>
      </p:sp>
      <p:sp>
        <p:nvSpPr>
          <p:cNvPr id="89" name="椭圆 88"/>
          <p:cNvSpPr/>
          <p:nvPr userDrawn="1"/>
        </p:nvSpPr>
        <p:spPr>
          <a:xfrm flipH="1">
            <a:off x="3004067" y="5090827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5FBA0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</a:t>
            </a:r>
          </a:p>
        </p:txBody>
      </p:sp>
      <p:sp>
        <p:nvSpPr>
          <p:cNvPr id="90" name="椭圆 89"/>
          <p:cNvSpPr/>
          <p:nvPr userDrawn="1"/>
        </p:nvSpPr>
        <p:spPr>
          <a:xfrm flipH="1">
            <a:off x="3491956" y="5090827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5FBA0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</a:t>
            </a:r>
          </a:p>
        </p:txBody>
      </p:sp>
      <p:sp>
        <p:nvSpPr>
          <p:cNvPr id="91" name="椭圆 90"/>
          <p:cNvSpPr/>
          <p:nvPr userDrawn="1"/>
        </p:nvSpPr>
        <p:spPr>
          <a:xfrm flipH="1">
            <a:off x="3979845" y="5090827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5FBA0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</a:t>
            </a:r>
          </a:p>
        </p:txBody>
      </p:sp>
      <p:sp>
        <p:nvSpPr>
          <p:cNvPr id="92" name="椭圆 91"/>
          <p:cNvSpPr/>
          <p:nvPr userDrawn="1"/>
        </p:nvSpPr>
        <p:spPr>
          <a:xfrm flipH="1">
            <a:off x="4467734" y="5090827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5FBA0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拟</a:t>
            </a:r>
          </a:p>
        </p:txBody>
      </p:sp>
      <p:sp>
        <p:nvSpPr>
          <p:cNvPr id="93" name="TextBox 92"/>
          <p:cNvSpPr txBox="1"/>
          <p:nvPr userDrawn="1"/>
        </p:nvSpPr>
        <p:spPr>
          <a:xfrm>
            <a:off x="4902559" y="5046629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+mj-ea"/>
                <a:ea typeface="+mj-ea"/>
              </a:rPr>
              <a:t>预测演练</a:t>
            </a:r>
            <a:endParaRPr lang="zh-CN" altLang="en-US" sz="2800" i="0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387326686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节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636912"/>
            <a:ext cx="2051720" cy="1440160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2160240" y="2636912"/>
            <a:ext cx="6983760" cy="1440160"/>
          </a:xfrm>
          <a:prstGeom prst="rect">
            <a:avLst/>
          </a:prstGeom>
          <a:solidFill>
            <a:srgbClr val="E75E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ctrTitle"/>
          </p:nvPr>
        </p:nvSpPr>
        <p:spPr>
          <a:xfrm>
            <a:off x="3281752" y="2983026"/>
            <a:ext cx="5898760" cy="725633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3600" b="1" baseline="0">
                <a:solidFill>
                  <a:schemeClr val="bg1"/>
                </a:solidFill>
                <a:latin typeface="黑体" panose="02010600030101010101" pitchFamily="2" charset="-122"/>
                <a:ea typeface="黑体" panose="02010600030101010101" pitchFamily="2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425" y="2994177"/>
            <a:ext cx="737932" cy="72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295814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节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636912"/>
            <a:ext cx="2051720" cy="1440160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2160240" y="2636912"/>
            <a:ext cx="6983760" cy="1440160"/>
          </a:xfrm>
          <a:prstGeom prst="rect">
            <a:avLst/>
          </a:prstGeom>
          <a:solidFill>
            <a:srgbClr val="E75E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ctrTitle"/>
          </p:nvPr>
        </p:nvSpPr>
        <p:spPr>
          <a:xfrm>
            <a:off x="3281752" y="2910011"/>
            <a:ext cx="5898760" cy="893961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600" b="1" baseline="0">
                <a:solidFill>
                  <a:schemeClr val="bg1"/>
                </a:solidFill>
                <a:latin typeface="黑体" panose="02010600030101010101" pitchFamily="2" charset="-122"/>
                <a:ea typeface="黑体" panose="02010600030101010101" pitchFamily="2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0062492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 dirty="0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36924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命题调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同侧圆角矩形 6"/>
          <p:cNvSpPr/>
          <p:nvPr userDrawn="1"/>
        </p:nvSpPr>
        <p:spPr>
          <a:xfrm>
            <a:off x="3275856" y="538157"/>
            <a:ext cx="1152128" cy="370871"/>
          </a:xfrm>
          <a:prstGeom prst="round2SameRect">
            <a:avLst/>
          </a:prstGeom>
          <a:gradFill flip="none" rotWithShape="1">
            <a:gsLst>
              <a:gs pos="0">
                <a:srgbClr val="FFD85D"/>
              </a:gs>
              <a:gs pos="100000">
                <a:srgbClr val="FFEDA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考点一</a:t>
            </a:r>
            <a:endParaRPr lang="zh-CN" altLang="en-US" sz="14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3401285" y="874706"/>
            <a:ext cx="885777" cy="0"/>
          </a:xfrm>
          <a:prstGeom prst="line">
            <a:avLst/>
          </a:prstGeom>
          <a:ln w="19050">
            <a:solidFill>
              <a:srgbClr val="FF85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 dirty="0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661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热点聚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同侧圆角矩形 10"/>
          <p:cNvSpPr/>
          <p:nvPr userDrawn="1"/>
        </p:nvSpPr>
        <p:spPr>
          <a:xfrm>
            <a:off x="4476825" y="538157"/>
            <a:ext cx="1155417" cy="370871"/>
          </a:xfrm>
          <a:prstGeom prst="round2SameRect">
            <a:avLst/>
          </a:prstGeom>
          <a:gradFill flip="none" rotWithShape="1">
            <a:gsLst>
              <a:gs pos="0">
                <a:srgbClr val="FFD85D"/>
              </a:gs>
              <a:gs pos="100000">
                <a:srgbClr val="FFEDA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考点二</a:t>
            </a:r>
            <a:endParaRPr lang="zh-CN" altLang="en-US" sz="14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4597645" y="876904"/>
            <a:ext cx="940217" cy="0"/>
          </a:xfrm>
          <a:prstGeom prst="line">
            <a:avLst/>
          </a:prstGeom>
          <a:ln w="19050">
            <a:solidFill>
              <a:srgbClr val="FF85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 dirty="0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7820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" Target="../slides/slide17.xml"/><Relationship Id="rId2" Type="http://schemas.openxmlformats.org/officeDocument/2006/relationships/slideLayout" Target="../slideLayouts/slideLayout2.xml"/><Relationship Id="rId16" Type="http://schemas.openxmlformats.org/officeDocument/2006/relationships/slide" Target="../slides/slide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3171825" y="467380"/>
            <a:ext cx="5000575" cy="441340"/>
          </a:xfrm>
          <a:prstGeom prst="rect">
            <a:avLst/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21" name="矩形 20"/>
          <p:cNvSpPr/>
          <p:nvPr/>
        </p:nvSpPr>
        <p:spPr>
          <a:xfrm>
            <a:off x="-1" y="6738378"/>
            <a:ext cx="9157036" cy="128253"/>
          </a:xfrm>
          <a:prstGeom prst="rect">
            <a:avLst/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8172400" y="467380"/>
            <a:ext cx="971600" cy="441340"/>
          </a:xfrm>
          <a:prstGeom prst="rect">
            <a:avLst/>
          </a:prstGeom>
          <a:solidFill>
            <a:srgbClr val="FC92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1433638" y="0"/>
            <a:ext cx="1711621" cy="908720"/>
          </a:xfrm>
          <a:prstGeom prst="rect">
            <a:avLst/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>
                <a:solidFill>
                  <a:schemeClr val="bg1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第八单元</a:t>
            </a:r>
            <a:endParaRPr lang="zh-CN" altLang="en-US" b="1" dirty="0">
              <a:solidFill>
                <a:schemeClr val="bg1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cxnSp>
        <p:nvCxnSpPr>
          <p:cNvPr id="25" name="直接连接符 24"/>
          <p:cNvCxnSpPr/>
          <p:nvPr/>
        </p:nvCxnSpPr>
        <p:spPr>
          <a:xfrm flipH="1">
            <a:off x="0" y="6727668"/>
            <a:ext cx="9144000" cy="0"/>
          </a:xfrm>
          <a:prstGeom prst="line">
            <a:avLst/>
          </a:prstGeom>
          <a:ln w="12700">
            <a:solidFill>
              <a:srgbClr val="E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矩形 25"/>
          <p:cNvSpPr/>
          <p:nvPr/>
        </p:nvSpPr>
        <p:spPr>
          <a:xfrm>
            <a:off x="-1" y="937527"/>
            <a:ext cx="9144000" cy="36000"/>
          </a:xfrm>
          <a:prstGeom prst="rect">
            <a:avLst/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同侧圆角矩形 29">
            <a:hlinkClick r:id="rId16" action="ppaction://hlinksldjump" tooltip="点击进入"/>
          </p:cNvPr>
          <p:cNvSpPr/>
          <p:nvPr/>
        </p:nvSpPr>
        <p:spPr>
          <a:xfrm>
            <a:off x="3275856" y="607236"/>
            <a:ext cx="1142743" cy="294545"/>
          </a:xfrm>
          <a:prstGeom prst="round2SameRect">
            <a:avLst/>
          </a:prstGeom>
          <a:gradFill flip="none" rotWithShape="1">
            <a:gsLst>
              <a:gs pos="0">
                <a:srgbClr val="FF8534"/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考点一</a:t>
            </a:r>
            <a:endParaRPr lang="zh-CN" altLang="en-US" sz="14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374429" y="507713"/>
            <a:ext cx="66206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fld id="{4BF17FCF-D4DA-449D-A468-DDB7E43619E6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15" name="同侧圆角矩形 14">
            <a:hlinkClick r:id="rId17" action="ppaction://hlinksldjump" tooltip="点击进入"/>
          </p:cNvPr>
          <p:cNvSpPr/>
          <p:nvPr/>
        </p:nvSpPr>
        <p:spPr>
          <a:xfrm>
            <a:off x="4479118" y="607236"/>
            <a:ext cx="1142743" cy="294545"/>
          </a:xfrm>
          <a:prstGeom prst="round2SameRect">
            <a:avLst/>
          </a:prstGeom>
          <a:gradFill flip="none" rotWithShape="1">
            <a:gsLst>
              <a:gs pos="0">
                <a:srgbClr val="FF8534"/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考点二</a:t>
            </a:r>
            <a:endParaRPr lang="zh-CN" altLang="en-US" sz="14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同侧圆角矩形 15">
            <a:hlinkClick r:id="" action="ppaction://noaction" tooltip="点击进入"/>
          </p:cNvPr>
          <p:cNvSpPr/>
          <p:nvPr/>
        </p:nvSpPr>
        <p:spPr>
          <a:xfrm>
            <a:off x="5682380" y="607236"/>
            <a:ext cx="1913956" cy="294545"/>
          </a:xfrm>
          <a:prstGeom prst="round2SameRect">
            <a:avLst/>
          </a:prstGeom>
          <a:gradFill flip="none" rotWithShape="1">
            <a:gsLst>
              <a:gs pos="0">
                <a:srgbClr val="FF8534"/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核心素养专项提升</a:t>
            </a:r>
            <a:endParaRPr lang="zh-CN" altLang="en-US" sz="14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52772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61" r:id="rId5"/>
    <p:sldLayoutId id="2147483662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339752" y="2983026"/>
            <a:ext cx="6763711" cy="725633"/>
          </a:xfrm>
        </p:spPr>
        <p:txBody>
          <a:bodyPr/>
          <a:lstStyle/>
          <a:p>
            <a:r>
              <a:rPr lang="en-US" altLang="zh-CN" sz="3200"/>
              <a:t>Part 5</a:t>
            </a:r>
            <a:r>
              <a:rPr lang="zh-CN" altLang="en-US" sz="3200"/>
              <a:t>　建模板　构造完美写作框架</a:t>
            </a:r>
            <a:endParaRPr lang="zh-CN" altLang="zh-CN" sz="3200" dirty="0"/>
          </a:p>
        </p:txBody>
      </p:sp>
    </p:spTree>
    <p:extLst>
      <p:ext uri="{BB962C8B-B14F-4D97-AF65-F5344CB8AC3E}">
        <p14:creationId xmlns:p14="http://schemas.microsoft.com/office/powerpoint/2010/main" val="1660656781"/>
      </p:ext>
    </p:extLst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10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294804"/>
            <a:ext cx="8128000" cy="452239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9105" algn="ct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模板三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建议信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【万能句型】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.I am writing to give you a hand/give you some suggestions.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我写这封信的目的是给你一些帮助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建议。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.I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pleased to receive your letter asking for my advice on how...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非常高兴收到你的来信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在信中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关于如何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你向我征求建议。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.As for/When it comes to...I would like to recommend/suggest...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关于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当涉及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我想推荐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建议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.You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asked me for advice regarding/with regard to...and I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ll try to make some suggestions.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关于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你向我征求建议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我会尽量提出一些建议。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281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11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052736"/>
            <a:ext cx="8128000" cy="533492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.My suggestions are as follows./The following are my suggestions.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我的建议如下。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.You may consider doing the following things.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你可以考虑做如下的事情。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.I know you have trouble in learning English after reading your letter.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在读了你的信之后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我知道你在英语学习上有困难。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.It is important to do...as...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很重要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因为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.You may/might as well have a try.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你不妨试一试。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.If I were you,I would help him.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如果我是你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我会帮助他。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99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12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091672"/>
            <a:ext cx="8128000" cy="492865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.Doing...is a better choice.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是一个更好的选择。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.I hope my suggestions will be of benefit to you./I hope you will find these suggestions useful.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我希望我的建议对你有益。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我希望你认为这些建议有帮助。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.I hope you will take my advice into consideration.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我希望你会考虑我的建议。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.I feel that it would be useful if you stick to...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我认为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如果你坚持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的话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会有益处的。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.Personally/In my opinion/As far as I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concerned,it would be wise to take the following actions.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在我看来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采取如下行动是明智的。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443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13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091672"/>
            <a:ext cx="8128000" cy="492865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【写作模板】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Dear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①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am very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know that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②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looking forward to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③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afraid that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④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like to suggest that first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,then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⑤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believe this kind of arrangement will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⑥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Moreover,if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⑦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necessary for you to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.With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will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⑧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Wish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Yours,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279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14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911735"/>
            <a:ext cx="8128000" cy="328852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①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写信的原因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②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表示期待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③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表述提出建议的原因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④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提出建议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⑤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建议的作用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⑥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补充建议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⑦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提出建议二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⑧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祝愿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18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15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124744"/>
            <a:ext cx="8128000" cy="496751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9105" algn="ct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模板四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邀请信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【万能句型】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.It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my honour to invite you to...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非常荣幸地邀请您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.We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 holding a party for Tom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birthday.We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like to invite you to the party.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我们将为汤姆举办生日派对。我们想邀请你参加。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.We are having/planning...on...and we feel it would be our honour if you can join us.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我们将于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举行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如果你能来参加将会是我们的荣幸。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.I wonder if you would like to come to my birthday party.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我想知道你是否愿意来参加我的生日派对。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497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16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294804"/>
            <a:ext cx="8128000" cy="452239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.To begin with,we will...Besides,there will be lots of activities such as...which will...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首先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我们将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此外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将会有很多活动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例如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这将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.The following are some details about this activity./Here are some details about this activity./Some details about this activity are as follows.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活动的细节如下。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.I would appreciate it if you could do me a favour.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如果你能帮我个忙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我会非常感激。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.I would feel much honoured if you could come.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如果你能来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我将倍感荣幸。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001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17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099206"/>
            <a:ext cx="8128000" cy="491358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.We would appreciate it if you could confirm your participation at your earliest convenience.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如果你能在你方便时尽早确认参加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我们将不胜感激。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.We hope that you will accept our invitation if it is convenient for you.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如果方便的话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我们希望你能接受我们的邀请。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.An early reply is appreciated.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我会非常感激你的早日回复。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.I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sure you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ll have a good time in Beijing.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我确信你在北京会玩得很开心。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.I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looking forward to seeing you.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我盼望着见到你。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33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18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980728"/>
            <a:ext cx="8128000" cy="574118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【写作模板】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Dear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①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②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writing to invite you to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③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some points you may want to know about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./During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,we will have lots of activities you are interested in.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④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First,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⑤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Second,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⑥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you will be very interested in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.For one thing/First,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.For another/Second,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⑦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the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begin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,is it possible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?I really hope you can come./I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looking forward to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Yours,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451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19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2114868"/>
            <a:ext cx="8128000" cy="288226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①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活动的内容、时间、地点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②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发出邀请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③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活动的具体内容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④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活动介绍一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⑤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活动介绍二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⑥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受邀人参加的理由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⑦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表达期望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69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2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275375"/>
            <a:ext cx="8128000" cy="456124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9105" algn="ct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模板一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求职信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【万能句型】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.I am writing to apply for the position of the Chinese teacher.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我写信申请汉语教师一职。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.I learned on your website that...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我从你们的网站上得知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.I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writing to apply for a valuable chance to be...The following are my advantages.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我写信申请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的宝贵机会。以下是我的优势。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.I am extremely glad to see your advertisement for...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看到你登的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的广告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我非常高兴。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861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20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980728"/>
            <a:ext cx="8128000" cy="574118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9105" algn="ct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模板五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口头通知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【万能句型】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.Every one is expected to be part of the event.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期望每个人都能参加这个活动。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.All are requested to come on time.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要求所有人都不能迟到。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.An exciting event...is around the corner.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最近要开展一项精彩的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活动。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.Come on,everybody!It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your show time!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大家快来吧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展示你们自己的时间到了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.You are expected to finish it on time.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你需要按时完成这件事。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.Have an active part in it,and wish you good luck!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快来积极参加吧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祝你们好运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096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21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294804"/>
            <a:ext cx="8128000" cy="452239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【写作模板】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①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Ladies and gentlemen,may I have your attention,please?I have an announcement to make.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②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③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the teachers and students are required to attend it.Please take your notebooks and make notes./Please listen carefully and we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ll have a discussion in groups.Make sure you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ll come on time and don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be late.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④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come and join in it./Everybody is welcome to attend it./I hope you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ll have a nice time here.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⑤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all.Thank you.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748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22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2521133"/>
            <a:ext cx="8128000" cy="206973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①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称呼语及开场白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②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说明具体通知事项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③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说明通知对象和注意事项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④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重申希望大家参加之情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⑤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结束语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979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23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2087906"/>
            <a:ext cx="8128000" cy="293618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9105" algn="ct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模板六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演讲稿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【万能句型】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欢迎词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(1)It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my special pleasure to welcome...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我特别高兴地欢迎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(2)It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a great honour for me to give a speech here.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在此发表演讲我感到非常荣幸。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239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24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980728"/>
            <a:ext cx="8128000" cy="574118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开幕词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(1)Welcome,everybody.Thanks for coming to our...to celebrate this happy event.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欢迎大家。感谢你们前来参加我们的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以庆祝这一令人高兴的事件。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(2)Merry Christmas,everyone.I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more than pleased to see all of you here to...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祝各位圣诞快乐。我非常高兴在这里见到你们所有人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欢送词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(1)We enjoyed every minute you spent with us.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我们非常享受你和我们在一起度过的每一分钟。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(2)Time flies and we have to say goodbye;because you are going back to...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时光飞逝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我们不得不说再见了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因为你们将要回到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50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25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2513599"/>
            <a:ext cx="8128000" cy="208480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答谢词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(1)Words can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convey how grateful I am to you all.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我无法用言语表达我对你们所有人的感激。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(2)First of all,I want to thank you all for inviting me to...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首先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我想感谢你们各位邀请我来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861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26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497936"/>
            <a:ext cx="8128000" cy="411612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【写作模板】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Boys and girls/Ladies and gentlemen,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①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a great honor for me to stand here and give a speech.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②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name is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③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topic of my speech is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④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begin with,many people suggest that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.Secondly,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.Thirdly,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⑤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 want to stress is that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⑥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one thing,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.For another,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.Besides,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⑦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 word,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listening./Thank you.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302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27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2114868"/>
            <a:ext cx="8128000" cy="288226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①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表示荣幸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②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自我介绍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③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提出演讲的主题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④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话题或现象列举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⑤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重申主题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⑥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原因或重要性列举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⑦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总结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925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3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884774"/>
            <a:ext cx="8128000" cy="334245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.I am confident that I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equal to doing.../I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suitable for.../I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qualified to do...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我确信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我能胜任做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……/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我适合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……/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我有做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的资格。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.I would really appreciate it if you could take my application into consideration.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如果你能考虑我的申请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我将不胜感激。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.I would appreciate it if I have the chance of doing/to do...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如果我有做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的机会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我将不胜感激。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245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4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124744"/>
            <a:ext cx="8128000" cy="533492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【写作模板】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Dear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①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write this letter to apply for the position that you advertised in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②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only do I have the qualifications for this job,but I also have the right personality for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③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one thing,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④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another,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.If you grant me a personal interview,I would be most grateful.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⑤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contact me at any time at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⑥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considering my application,and I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looking forward to meeting you.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Yours sincerely,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85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5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2310467"/>
            <a:ext cx="8128000" cy="249106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①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信息来源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②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表明自己可以胜任某一职位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③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胜任的理由一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④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胜任的理由二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⑤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提供个人联系方式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⑥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结束语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表达感谢和期望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39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6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052736"/>
            <a:ext cx="8128000" cy="533492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9105" algn="ct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模板二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咨询信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【万能句型】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.I am writing to ask you several relevant questions.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我写信向你询问一些相关的问题。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.I am writing to see if it is possible for you to provide me with information concerning/regarding...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我写信想看看你是否能给我提供一些关于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的信息。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.I am...I wonder if you could provide some information about your company.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我是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我想知道你是否能提供给我一些贵公司的资料。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.I would also like to ask about.../I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like to know something about...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我还想咨询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……/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我想知道关于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的一些事情。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000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7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904201"/>
            <a:ext cx="8128000" cy="330359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.I wonder/am wondering if you would/could let me know something about this book.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不知道你是否能够告知我有关这本书的情况。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.Thank you for your kindness,and your prompt attention to this letter will be highly appreciated.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感谢你的好意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对于你对这封信的及时关注我们将非常感激。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.Another point I am not certain about is...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我还不确定的另外一点是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575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8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091672"/>
            <a:ext cx="8128000" cy="492865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【写作模板】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Dear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①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am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②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am writing to see if it is possible for you to provide me with information regarding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③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of all,what are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?Secondly,when will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?Thirdly,is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④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would also like to inquire 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.Could you be so kind as to send me some relevant booklets on the above-mentioned aspects?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⑤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your kindness,and your prompt attention to this letter will be highly appreciated.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Yours sincerely,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023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9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2521133"/>
            <a:ext cx="8128000" cy="206973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①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自我介绍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②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要询问的内容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③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罗列要咨询的问题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④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附加问题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⑤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表达感谢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17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2014高优二轮模板">
  <a:themeElements>
    <a:clrScheme name="自定义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FFF00"/>
      </a:folHlink>
    </a:clrScheme>
    <a:fontScheme name="Office 经典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2014高优二轮模板</Template>
  <TotalTime>432</TotalTime>
  <Words>2384</Words>
  <Application>Microsoft Office PowerPoint</Application>
  <PresentationFormat>全屏显示(4:3)</PresentationFormat>
  <Paragraphs>265</Paragraphs>
  <Slides>27</Slides>
  <Notes>26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35" baseType="lpstr">
      <vt:lpstr>NEU-BZ-S92</vt:lpstr>
      <vt:lpstr>黑体</vt:lpstr>
      <vt:lpstr>宋体</vt:lpstr>
      <vt:lpstr>微软雅黑</vt:lpstr>
      <vt:lpstr>Arial</vt:lpstr>
      <vt:lpstr>Calibri</vt:lpstr>
      <vt:lpstr>Times New Roman</vt:lpstr>
      <vt:lpstr>2014高优二轮模板</vt:lpstr>
      <vt:lpstr>Part 5　建模板　构造完美写作框架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语文</dc:title>
  <dc:creator>微软用户</dc:creator>
  <cp:lastModifiedBy> </cp:lastModifiedBy>
  <cp:revision>137</cp:revision>
  <dcterms:created xsi:type="dcterms:W3CDTF">2014-12-26T08:25:58Z</dcterms:created>
  <dcterms:modified xsi:type="dcterms:W3CDTF">2020-03-17T07:50:24Z</dcterms:modified>
</cp:coreProperties>
</file>