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98" r:id="rId2"/>
    <p:sldId id="349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4513">
          <p15:clr>
            <a:srgbClr val="A4A3A4"/>
          </p15:clr>
        </p15:guide>
        <p15:guide id="3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FE389"/>
    <a:srgbClr val="E75E22"/>
    <a:srgbClr val="FFEDAB"/>
    <a:srgbClr val="CD242B"/>
    <a:srgbClr val="DEB203"/>
    <a:srgbClr val="5FBA0F"/>
    <a:srgbClr val="FC922C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935"/>
        <p:guide pos="45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F2FF-E950-4B22-9A88-7B1E5055B9C3}" type="datetimeFigureOut">
              <a:rPr lang="zh-CN" altLang="en-US" smtClean="0"/>
              <a:t>2020/3/17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46F20-7861-4E56-87FF-6B60CC2B2F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8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22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676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34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49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606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95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861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126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953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757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3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609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514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141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104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047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815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4717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94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75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83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19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00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74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5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24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094345" y="2852936"/>
            <a:ext cx="1656184" cy="1656184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61392" y="5160788"/>
            <a:ext cx="2082336" cy="893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398404" y="5750834"/>
            <a:ext cx="2008312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2901635" y="2852936"/>
            <a:ext cx="1656184" cy="165618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4708925" y="2852936"/>
            <a:ext cx="1656184" cy="165618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516216" y="2852936"/>
            <a:ext cx="1656184" cy="1656184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27" y="3138183"/>
            <a:ext cx="796021" cy="78938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33" y="3140967"/>
            <a:ext cx="799519" cy="79285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559" y="3128787"/>
            <a:ext cx="825857" cy="80503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342" y="3167897"/>
            <a:ext cx="751520" cy="73899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29149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课堂教学流程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完美展示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09878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全书优质试题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随意编辑 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490607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独家研发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错题组卷系统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92903" y="394573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志鸿优化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永远更新</a:t>
            </a:r>
          </a:p>
        </p:txBody>
      </p:sp>
      <p:sp>
        <p:nvSpPr>
          <p:cNvPr id="23" name="矩形 22"/>
          <p:cNvSpPr/>
          <p:nvPr userDrawn="1"/>
        </p:nvSpPr>
        <p:spPr>
          <a:xfrm>
            <a:off x="0" y="-27384"/>
            <a:ext cx="9143999" cy="7200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0" y="6731788"/>
            <a:ext cx="9144000" cy="126212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658382" y="1823052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黑体" panose="02010600030101010101" pitchFamily="2" charset="-122"/>
                <a:ea typeface="黑体" panose="02010600030101010101" pitchFamily="2" charset="-122"/>
              </a:rPr>
              <a:t>高中总复习用书课件光盘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81" y="5229200"/>
            <a:ext cx="2421511" cy="10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  <p:bldP spid="2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典题试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/>
          <p:cNvSpPr/>
          <p:nvPr userDrawn="1"/>
        </p:nvSpPr>
        <p:spPr>
          <a:xfrm>
            <a:off x="5685114" y="538157"/>
            <a:ext cx="1911221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核心素养专项提升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5893508" y="874706"/>
            <a:ext cx="1466346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975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创新模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同侧圆角矩形 2"/>
          <p:cNvSpPr/>
          <p:nvPr userDrawn="1"/>
        </p:nvSpPr>
        <p:spPr>
          <a:xfrm>
            <a:off x="6884816" y="538157"/>
            <a:ext cx="1143568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高考模拟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7021456" y="874706"/>
            <a:ext cx="910485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99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71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559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10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4"/>
            <a:ext cx="7020272" cy="201622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137115" y="3440763"/>
            <a:ext cx="7020272" cy="201622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1996950"/>
            <a:ext cx="737932" cy="7256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4086059"/>
            <a:ext cx="737932" cy="725633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6156176" y="1495670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 userDrawn="1"/>
        </p:nvCxnSpPr>
        <p:spPr>
          <a:xfrm>
            <a:off x="6156176" y="3584779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918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目录版式二（目录内容多时用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3"/>
            <a:ext cx="7020272" cy="4105333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3041503"/>
            <a:ext cx="737932" cy="725633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6012160" y="1604319"/>
            <a:ext cx="0" cy="360000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3158344" y="2844170"/>
            <a:ext cx="2709800" cy="109812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156176" y="1604319"/>
            <a:ext cx="2880320" cy="3599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2pPr>
            <a:lvl3pPr marL="9144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3pPr>
            <a:lvl4pPr marL="13716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4pPr>
            <a:lvl5pPr marL="18288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394431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1340768"/>
            <a:ext cx="6983760" cy="108012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6422770" y="1901003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 userDrawn="1"/>
        </p:nvSpPr>
        <p:spPr>
          <a:xfrm>
            <a:off x="2160240" y="2476840"/>
            <a:ext cx="6983760" cy="108012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2" name="直接连接符 51"/>
          <p:cNvCxnSpPr/>
          <p:nvPr userDrawn="1"/>
        </p:nvCxnSpPr>
        <p:spPr>
          <a:xfrm>
            <a:off x="6422770" y="3037075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 userDrawn="1"/>
        </p:nvSpPr>
        <p:spPr>
          <a:xfrm>
            <a:off x="2160240" y="3631386"/>
            <a:ext cx="6983760" cy="1080120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 userDrawn="1"/>
        </p:nvCxnSpPr>
        <p:spPr>
          <a:xfrm>
            <a:off x="6422770" y="4191621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 userDrawn="1"/>
        </p:nvSpPr>
        <p:spPr>
          <a:xfrm>
            <a:off x="2160240" y="4785932"/>
            <a:ext cx="6983760" cy="1080120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 userDrawn="1"/>
        </p:nvCxnSpPr>
        <p:spPr>
          <a:xfrm>
            <a:off x="6422770" y="5346167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 userDrawn="1"/>
        </p:nvSpPr>
        <p:spPr>
          <a:xfrm flipH="1">
            <a:off x="3004067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</a:t>
            </a:r>
          </a:p>
        </p:txBody>
      </p:sp>
      <p:sp>
        <p:nvSpPr>
          <p:cNvPr id="75" name="椭圆 74"/>
          <p:cNvSpPr/>
          <p:nvPr userDrawn="1"/>
        </p:nvSpPr>
        <p:spPr>
          <a:xfrm flipH="1">
            <a:off x="3491956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76" name="椭圆 75"/>
          <p:cNvSpPr/>
          <p:nvPr userDrawn="1"/>
        </p:nvSpPr>
        <p:spPr>
          <a:xfrm flipH="1">
            <a:off x="3979845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</a:t>
            </a:r>
          </a:p>
        </p:txBody>
      </p:sp>
      <p:sp>
        <p:nvSpPr>
          <p:cNvPr id="77" name="椭圆 76"/>
          <p:cNvSpPr/>
          <p:nvPr userDrawn="1"/>
        </p:nvSpPr>
        <p:spPr>
          <a:xfrm flipH="1">
            <a:off x="4467734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</a:t>
            </a:r>
          </a:p>
        </p:txBody>
      </p:sp>
      <p:sp>
        <p:nvSpPr>
          <p:cNvPr id="78" name="TextBox 77"/>
          <p:cNvSpPr txBox="1"/>
          <p:nvPr userDrawn="1"/>
        </p:nvSpPr>
        <p:spPr>
          <a:xfrm>
            <a:off x="4902559" y="160085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i="0" dirty="0">
                <a:solidFill>
                  <a:schemeClr val="bg1"/>
                </a:solidFill>
                <a:latin typeface="+mj-ea"/>
                <a:ea typeface="+mj-ea"/>
              </a:rPr>
              <a:t>明析考向</a:t>
            </a:r>
          </a:p>
        </p:txBody>
      </p:sp>
      <p:sp>
        <p:nvSpPr>
          <p:cNvPr id="79" name="椭圆 78"/>
          <p:cNvSpPr/>
          <p:nvPr userDrawn="1"/>
        </p:nvSpPr>
        <p:spPr>
          <a:xfrm flipH="1">
            <a:off x="3004067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</a:t>
            </a:r>
          </a:p>
        </p:txBody>
      </p:sp>
      <p:sp>
        <p:nvSpPr>
          <p:cNvPr id="80" name="椭圆 79"/>
          <p:cNvSpPr/>
          <p:nvPr userDrawn="1"/>
        </p:nvSpPr>
        <p:spPr>
          <a:xfrm flipH="1">
            <a:off x="3491956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81" name="椭圆 80"/>
          <p:cNvSpPr/>
          <p:nvPr userDrawn="1"/>
        </p:nvSpPr>
        <p:spPr>
          <a:xfrm flipH="1">
            <a:off x="3979845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</a:t>
            </a:r>
          </a:p>
        </p:txBody>
      </p:sp>
      <p:sp>
        <p:nvSpPr>
          <p:cNvPr id="82" name="椭圆 81"/>
          <p:cNvSpPr/>
          <p:nvPr userDrawn="1"/>
        </p:nvSpPr>
        <p:spPr>
          <a:xfrm flipH="1">
            <a:off x="4467734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</a:t>
            </a:r>
          </a:p>
        </p:txBody>
      </p:sp>
      <p:sp>
        <p:nvSpPr>
          <p:cNvPr id="83" name="TextBox 82"/>
          <p:cNvSpPr txBox="1"/>
          <p:nvPr userDrawn="1"/>
        </p:nvSpPr>
        <p:spPr>
          <a:xfrm>
            <a:off x="4902559" y="27382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归纳拓展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4" name="椭圆 83"/>
          <p:cNvSpPr/>
          <p:nvPr userDrawn="1"/>
        </p:nvSpPr>
        <p:spPr>
          <a:xfrm flipH="1">
            <a:off x="3004067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</a:t>
            </a:r>
          </a:p>
        </p:txBody>
      </p:sp>
      <p:sp>
        <p:nvSpPr>
          <p:cNvPr id="85" name="椭圆 84"/>
          <p:cNvSpPr/>
          <p:nvPr userDrawn="1"/>
        </p:nvSpPr>
        <p:spPr>
          <a:xfrm flipH="1">
            <a:off x="3491956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86" name="椭圆 85"/>
          <p:cNvSpPr/>
          <p:nvPr userDrawn="1"/>
        </p:nvSpPr>
        <p:spPr>
          <a:xfrm flipH="1">
            <a:off x="3979845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</a:t>
            </a:r>
          </a:p>
        </p:txBody>
      </p:sp>
      <p:sp>
        <p:nvSpPr>
          <p:cNvPr id="87" name="椭圆 86"/>
          <p:cNvSpPr/>
          <p:nvPr userDrawn="1"/>
        </p:nvSpPr>
        <p:spPr>
          <a:xfrm flipH="1">
            <a:off x="4467734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</a:p>
        </p:txBody>
      </p:sp>
      <p:sp>
        <p:nvSpPr>
          <p:cNvPr id="88" name="TextBox 87"/>
          <p:cNvSpPr txBox="1"/>
          <p:nvPr userDrawn="1"/>
        </p:nvSpPr>
        <p:spPr>
          <a:xfrm>
            <a:off x="4902559" y="389800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评</a:t>
            </a:r>
            <a:r>
              <a:rPr lang="zh-CN" altLang="en-US" sz="2800" i="0" dirty="0">
                <a:solidFill>
                  <a:schemeClr val="bg1"/>
                </a:solidFill>
                <a:latin typeface="+mj-ea"/>
                <a:ea typeface="+mj-ea"/>
              </a:rPr>
              <a:t>析指正</a:t>
            </a:r>
          </a:p>
        </p:txBody>
      </p:sp>
      <p:sp>
        <p:nvSpPr>
          <p:cNvPr id="89" name="椭圆 88"/>
          <p:cNvSpPr/>
          <p:nvPr userDrawn="1"/>
        </p:nvSpPr>
        <p:spPr>
          <a:xfrm flipH="1">
            <a:off x="3004067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</a:p>
        </p:txBody>
      </p:sp>
      <p:sp>
        <p:nvSpPr>
          <p:cNvPr id="90" name="椭圆 89"/>
          <p:cNvSpPr/>
          <p:nvPr userDrawn="1"/>
        </p:nvSpPr>
        <p:spPr>
          <a:xfrm flipH="1">
            <a:off x="3491956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</a:p>
        </p:txBody>
      </p:sp>
      <p:sp>
        <p:nvSpPr>
          <p:cNvPr id="91" name="椭圆 90"/>
          <p:cNvSpPr/>
          <p:nvPr userDrawn="1"/>
        </p:nvSpPr>
        <p:spPr>
          <a:xfrm flipH="1">
            <a:off x="3979845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</a:p>
        </p:txBody>
      </p:sp>
      <p:sp>
        <p:nvSpPr>
          <p:cNvPr id="92" name="椭圆 91"/>
          <p:cNvSpPr/>
          <p:nvPr userDrawn="1"/>
        </p:nvSpPr>
        <p:spPr>
          <a:xfrm flipH="1">
            <a:off x="4467734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</a:t>
            </a:r>
          </a:p>
        </p:txBody>
      </p:sp>
      <p:sp>
        <p:nvSpPr>
          <p:cNvPr id="93" name="TextBox 92"/>
          <p:cNvSpPr txBox="1"/>
          <p:nvPr userDrawn="1"/>
        </p:nvSpPr>
        <p:spPr>
          <a:xfrm>
            <a:off x="4902559" y="50466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预测演练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732668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2636912"/>
            <a:ext cx="6983760" cy="144016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/>
          </p:nvPr>
        </p:nvSpPr>
        <p:spPr>
          <a:xfrm>
            <a:off x="3281752" y="2983026"/>
            <a:ext cx="5898760" cy="72563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25" y="2994177"/>
            <a:ext cx="737932" cy="72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9581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2636912"/>
            <a:ext cx="6983760" cy="144016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/>
          </p:nvPr>
        </p:nvSpPr>
        <p:spPr>
          <a:xfrm>
            <a:off x="3281752" y="2910011"/>
            <a:ext cx="5898760" cy="89396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0062492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69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3275856" y="538157"/>
            <a:ext cx="1152128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401285" y="874706"/>
            <a:ext cx="885777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6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热点聚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同侧圆角矩形 10"/>
          <p:cNvSpPr/>
          <p:nvPr userDrawn="1"/>
        </p:nvSpPr>
        <p:spPr>
          <a:xfrm>
            <a:off x="4476825" y="538157"/>
            <a:ext cx="1155417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4597645" y="876904"/>
            <a:ext cx="940217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82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17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171825" y="467380"/>
            <a:ext cx="5000575" cy="44134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-1" y="6738378"/>
            <a:ext cx="9157036" cy="128253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8172400" y="467380"/>
            <a:ext cx="971600" cy="441340"/>
          </a:xfrm>
          <a:prstGeom prst="rect">
            <a:avLst/>
          </a:prstGeom>
          <a:solidFill>
            <a:srgbClr val="FC9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33638" y="0"/>
            <a:ext cx="1711621" cy="90872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第八单元</a:t>
            </a:r>
            <a:endParaRPr lang="zh-CN" altLang="en-US" b="1" dirty="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0" y="6727668"/>
            <a:ext cx="9144000" cy="0"/>
          </a:xfrm>
          <a:prstGeom prst="line">
            <a:avLst/>
          </a:prstGeom>
          <a:ln w="12700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-1" y="937527"/>
            <a:ext cx="9144000" cy="3600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同侧圆角矩形 29">
            <a:hlinkClick r:id="rId16" action="ppaction://hlinksldjump" tooltip="点击进入"/>
          </p:cNvPr>
          <p:cNvSpPr/>
          <p:nvPr/>
        </p:nvSpPr>
        <p:spPr>
          <a:xfrm>
            <a:off x="3275856" y="607236"/>
            <a:ext cx="1142743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374429" y="507713"/>
            <a:ext cx="66206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4BF17FCF-D4DA-449D-A468-DDB7E43619E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同侧圆角矩形 14">
            <a:hlinkClick r:id="rId17" action="ppaction://hlinksldjump" tooltip="点击进入"/>
          </p:cNvPr>
          <p:cNvSpPr/>
          <p:nvPr/>
        </p:nvSpPr>
        <p:spPr>
          <a:xfrm>
            <a:off x="4479118" y="607236"/>
            <a:ext cx="1142743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同侧圆角矩形 15">
            <a:hlinkClick r:id="" action="ppaction://noaction" tooltip="点击进入"/>
          </p:cNvPr>
          <p:cNvSpPr/>
          <p:nvPr/>
        </p:nvSpPr>
        <p:spPr>
          <a:xfrm>
            <a:off x="5682380" y="607236"/>
            <a:ext cx="1913956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核心素养专项提升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7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9752" y="2983026"/>
            <a:ext cx="6763711" cy="725633"/>
          </a:xfrm>
        </p:spPr>
        <p:txBody>
          <a:bodyPr/>
          <a:lstStyle/>
          <a:p>
            <a:r>
              <a:rPr lang="en-US" altLang="zh-CN" sz="3200"/>
              <a:t>Part 5</a:t>
            </a:r>
            <a:r>
              <a:rPr lang="zh-CN" altLang="en-US" sz="3200"/>
              <a:t>　建模板　构造完美写作框架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660656781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10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模板三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建议信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writing to give you a hand/give you some suggestions.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我写这封信的目的是给你一些帮助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建议。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pleased to receive your letter asking for my advice on how...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非常高兴收到你的来信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在信中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关于如何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你向我征求建议。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.As for/When it comes to...I would like to recommend/suggest...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当涉及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我想推荐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asked me for advice regarding/with regard to...and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try to make some suggestions.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你向我征求建议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我会尽量提出一些建议。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11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52736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.My suggestions are as follows./The following are my suggestions.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我的建议如下。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may consider doing the following things.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你可以考虑做如下的事情。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know you have trouble in learning English after reading your letter.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在读了你的信之后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我知道你在英语学习上有困难。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is important to do...as...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很重要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may/might as well have a try.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你不妨试一试。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I were you,I would help him.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如果我是你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我会帮助他。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9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12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1672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.Doing...is a better choice.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是一个更好的选择。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hope my suggestions will be of benefit to you./I hope you will find these suggestions useful.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我希望我的建议对你有益。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我希望你认为这些建议有帮助。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hope you will take my advice into consideration.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我希望你会考虑我的建议。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feel that it would be useful if you stick to...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如果你坚持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会有益处的。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.Personally/In my opinion/As far as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concerned,it would be wise to take the following actions.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在我看来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采取如下行动是明智的。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4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13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1672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 that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looking forward to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that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suggest that first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,then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believe this kind of arrangement will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Moreover,if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you to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.With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7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14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1735"/>
            <a:ext cx="8128000" cy="3288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写信的原因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表示期待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表述提出建议的原因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提出建议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建议的作用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补充建议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提出建议二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⑧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祝愿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18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15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模板四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邀请信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honour to invite you to...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非常荣幸地邀请您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holding a party for Tom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invite you to the party.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我们将为汤姆举办生日派对。我们想邀请你参加。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are having/planning...on...and we feel it would be our honour if you can join us.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举行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如果你能来参加将会是我们的荣幸。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wonder if you would like to come to my birthday party.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我想知道你是否愿意来参加我的生日派对。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16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.To begin with,we will...Besides,there will be lots of activities such as...which will...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首先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将会有很多活动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following are some details about this activity./Here are some details about this activity./Some details about this activity are as follows.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活动的细节如下。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would appreciate it if you could do me a favour.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如果你能帮我个忙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我会非常感激。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would feel much honoured if you could come.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如果你能来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我将倍感荣幸。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0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17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9206"/>
            <a:ext cx="8128000" cy="491358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would appreciate it if you could confirm your participation at your earliest convenience.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如果你能在你方便时尽早确认参加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我们将不胜感激。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hope that you will accept our invitation if it is convenient for you.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如果方便的话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我们希望你能接受我们的邀请。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.An early reply is appreciated.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我会非常感激你的早日回复。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sure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have a good time in Beijing.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我确信你在北京会玩得很开心。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looking forward to seeing you.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我盼望着见到你。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18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980728"/>
            <a:ext cx="8128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writing to invite you to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points you may want to know about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./During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,we will have lots of activities you are interested in.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you will be very interested in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one thing/First,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another/Second,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begin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,is it possible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?I really hope you can come./I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looking forward to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19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114868"/>
            <a:ext cx="8128000" cy="28822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活动的内容、时间、地点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发出邀请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活动的具体内容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活动介绍一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活动介绍二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受邀人参加的理由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表达期望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9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75375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模板一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求职信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writing to apply for the position of the Chinese teacher.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我写信申请汉语教师一职。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learned on your website that...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我从你们的网站上得知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writing to apply for a valuable chance to be...The following are my advantages.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我写信申请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的宝贵机会。以下是我的优势。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extremely glad to see your advertisement for...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看到你登的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的广告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我非常高兴。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6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20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980728"/>
            <a:ext cx="8128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模板五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口头通知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.Every one is expected to be part of the event.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期望每个人都能参加这个活动。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.All are requested to come on time.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要求所有人都不能迟到。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.An exciting event...is around the corner.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最近要开展一项精彩的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活动。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.Come on,everybody!It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your show time!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大家快来吧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展示你们自己的时间到了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are expected to finish it on time.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你需要按时完成这件事。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.Have an active part in it,and wish you good luck!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快来积极参加吧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祝你们好运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9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21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Ladies and gentlemen,may I have your attention,please?I have an announcement to make.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teachers and students are required to attend it.Please take your notebooks and make notes./Please listen carefully and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have a discussion in groups.Make sure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come on time and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late.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come and join in it./Everybody is welcome to attend it./I hope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have a nice time here.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all.Thank you.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22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21133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称呼语及开场白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说明具体通知事项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说明通知对象和注意事项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重申希望大家参加之情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结束语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23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087906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模板六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演讲稿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欢迎词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special pleasure to welcome...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我特别高兴地欢迎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great honour for me to give a speech here.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在此发表演讲我感到非常荣幸。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24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980728"/>
            <a:ext cx="8128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开幕词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(1)Welcome,everybody.Thanks for coming to our...to celebrate this happy event.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欢迎大家。感谢你们前来参加我们的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以庆祝这一令人高兴的事件。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(2)Merry Christmas,everyone.I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more than pleased to see all of you here to...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祝各位圣诞快乐。我非常高兴在这里见到你们所有人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欢送词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(1)We enjoyed every minute you spent with us.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我们非常享受你和我们在一起度过的每一分钟。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(2)Time flies and we have to say goodbye;because you are going back to...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时光飞逝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我们不得不说再见了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因为你们将要回到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25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13599"/>
            <a:ext cx="8128000" cy="20848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答谢词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(1)Words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convey how grateful I am to you all.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我无法用言语表达我对你们所有人的感激。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(2)First of all,I want to thank you all for inviting me to...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首先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我想感谢你们各位邀请我来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26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 and girls/Ladies and gentlemen,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great honor for me to stand here and give a speech.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 is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topic of my speech is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begin with,many people suggest that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.Secondly,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.Thirdly,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 want to stress is that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one thing,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another,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.Besides,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word,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listening./Thank you.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0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27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114868"/>
            <a:ext cx="8128000" cy="28822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表示荣幸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自我介绍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提出演讲的主题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话题或现象列举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重申主题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原因或重要性列举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总结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3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884774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confident that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equal to doing.../I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suitable for.../I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qualified to do...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我确信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我能胜任做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我适合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我有做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的资格。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would really appreciate it if you could take my application into consideration.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如果你能考虑我的申请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我将不胜感激。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would appreciate it if I have the chance of doing/to do...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如果我有做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的机会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我将不胜感激。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4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4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write this letter to apply for the position that you advertised in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do I have the qualifications for this job,but I also have the right personality for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one thing,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another,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you grant me a personal interview,I would be most grateful.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me at any time at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considering my application,and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looking forward to meeting you.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5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信息来源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表明自己可以胜任某一职位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胜任的理由一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胜任的理由二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提供个人联系方式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⑥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结束语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表达感谢和期望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6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52736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模板二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咨询信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【万能句型】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writing to ask you several relevant questions.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我写信向你询问一些相关的问题。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writing to see if it is possible for you to provide me with information concerning/regarding...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我写信想看看你是否能给我提供一些关于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的信息。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am...I wonder if you could provide some information about your company.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我想知道你是否能提供给我一些贵公司的资料。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would also like to ask about.../I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know something about...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我还想咨询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……/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我想知道关于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的一些事情。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0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7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wonder/am wondering if you would/could let me know something about this book.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不知道你是否能够告知我有关这本书的情况。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.Thank you for your kindness,and your prompt attention to this letter will be highly appreciated.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感谢你的好意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对于你对这封信的及时关注我们将非常感激。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.Another point I am not certain about is...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我还不确定的另外一点是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7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8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1672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【写作模板】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writing to see if it is possible for you to provide me with information regarding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all,what are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?Secondly,when will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?Thirdly,is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also like to inquire 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.Could you be so kind as to send me some relevant booklets on the above-mentioned aspects?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kindness,and your prompt attention to this letter will be highly appreciated.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2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9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21133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自我介绍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要询问的内容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罗列要咨询的问题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附加问题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表达感谢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2014高优二轮模板">
  <a:themeElements>
    <a:clrScheme name="自定义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0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2014高优二轮模板</Template>
  <TotalTime>432</TotalTime>
  <Words>2384</Words>
  <Application>Microsoft Office PowerPoint</Application>
  <PresentationFormat>全屏显示(4:3)</PresentationFormat>
  <Paragraphs>265</Paragraphs>
  <Slides>27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2014高优二轮模板</vt:lpstr>
      <vt:lpstr>Part 5　建模板　构造完美写作框架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</dc:title>
  <dc:creator>微软用户</dc:creator>
  <cp:lastModifiedBy> </cp:lastModifiedBy>
  <cp:revision>137</cp:revision>
  <dcterms:created xsi:type="dcterms:W3CDTF">2014-12-26T08:25:58Z</dcterms:created>
  <dcterms:modified xsi:type="dcterms:W3CDTF">2020-03-17T07:50:24Z</dcterms:modified>
</cp:coreProperties>
</file>