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98" r:id="rId2"/>
    <p:sldId id="349" r:id="rId3"/>
    <p:sldId id="399" r:id="rId4"/>
    <p:sldId id="400" r:id="rId5"/>
    <p:sldId id="401" r:id="rId6"/>
    <p:sldId id="402" r:id="rId7"/>
    <p:sldId id="426" r:id="rId8"/>
    <p:sldId id="403" r:id="rId9"/>
    <p:sldId id="404" r:id="rId10"/>
    <p:sldId id="405" r:id="rId11"/>
    <p:sldId id="406" r:id="rId12"/>
    <p:sldId id="407" r:id="rId13"/>
    <p:sldId id="408" r:id="rId14"/>
    <p:sldId id="427" r:id="rId15"/>
    <p:sldId id="409" r:id="rId16"/>
    <p:sldId id="410" r:id="rId17"/>
    <p:sldId id="411" r:id="rId18"/>
    <p:sldId id="412" r:id="rId19"/>
    <p:sldId id="413" r:id="rId20"/>
    <p:sldId id="414" r:id="rId21"/>
    <p:sldId id="428" r:id="rId22"/>
    <p:sldId id="415" r:id="rId23"/>
    <p:sldId id="416" r:id="rId24"/>
    <p:sldId id="417" r:id="rId25"/>
    <p:sldId id="418" r:id="rId26"/>
    <p:sldId id="419" r:id="rId27"/>
    <p:sldId id="420" r:id="rId28"/>
    <p:sldId id="429" r:id="rId29"/>
    <p:sldId id="421" r:id="rId30"/>
    <p:sldId id="422" r:id="rId31"/>
    <p:sldId id="423" r:id="rId32"/>
    <p:sldId id="424" r:id="rId33"/>
    <p:sldId id="425" r:id="rId34"/>
    <p:sldId id="430" r:id="rId3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35">
          <p15:clr>
            <a:srgbClr val="A4A3A4"/>
          </p15:clr>
        </p15:guide>
        <p15:guide id="2" pos="4513">
          <p15:clr>
            <a:srgbClr val="A4A3A4"/>
          </p15:clr>
        </p15:guide>
        <p15:guide id="3"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00"/>
    <a:srgbClr val="FFE389"/>
    <a:srgbClr val="E75E22"/>
    <a:srgbClr val="FFEDAB"/>
    <a:srgbClr val="CD242B"/>
    <a:srgbClr val="DEB203"/>
    <a:srgbClr val="5FBA0F"/>
    <a:srgbClr val="FC922C"/>
    <a:srgbClr val="4F81B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64" autoAdjust="0"/>
  </p:normalViewPr>
  <p:slideViewPr>
    <p:cSldViewPr>
      <p:cViewPr varScale="1">
        <p:scale>
          <a:sx n="82" d="100"/>
          <a:sy n="82" d="100"/>
        </p:scale>
        <p:origin x="1474" y="58"/>
      </p:cViewPr>
      <p:guideLst>
        <p:guide orient="horz" pos="935"/>
        <p:guide pos="4513"/>
        <p:guide pos="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2F2FF-E950-4B22-9A88-7B1E5055B9C3}" type="datetimeFigureOut">
              <a:rPr lang="zh-CN" altLang="en-US" smtClean="0"/>
              <a:t>2020/3/17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46F20-7861-4E56-87FF-6B60CC2B2FDB}" type="slidenum">
              <a:rPr lang="zh-CN" altLang="en-US" smtClean="0"/>
              <a:t>‹#›</a:t>
            </a:fld>
            <a:endParaRPr lang="zh-CN" altLang="en-US"/>
          </a:p>
        </p:txBody>
      </p:sp>
    </p:spTree>
    <p:extLst>
      <p:ext uri="{BB962C8B-B14F-4D97-AF65-F5344CB8AC3E}">
        <p14:creationId xmlns:p14="http://schemas.microsoft.com/office/powerpoint/2010/main" val="303783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a:t>
            </a:fld>
            <a:endParaRPr lang="zh-CN" altLang="en-US"/>
          </a:p>
        </p:txBody>
      </p:sp>
    </p:spTree>
    <p:extLst>
      <p:ext uri="{BB962C8B-B14F-4D97-AF65-F5344CB8AC3E}">
        <p14:creationId xmlns:p14="http://schemas.microsoft.com/office/powerpoint/2010/main" val="2338031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11</a:t>
            </a:fld>
            <a:endParaRPr lang="zh-CN" altLang="en-US"/>
          </a:p>
        </p:txBody>
      </p:sp>
    </p:spTree>
    <p:extLst>
      <p:ext uri="{BB962C8B-B14F-4D97-AF65-F5344CB8AC3E}">
        <p14:creationId xmlns:p14="http://schemas.microsoft.com/office/powerpoint/2010/main" val="705941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12</a:t>
            </a:fld>
            <a:endParaRPr lang="zh-CN" altLang="en-US"/>
          </a:p>
        </p:txBody>
      </p:sp>
    </p:spTree>
    <p:extLst>
      <p:ext uri="{BB962C8B-B14F-4D97-AF65-F5344CB8AC3E}">
        <p14:creationId xmlns:p14="http://schemas.microsoft.com/office/powerpoint/2010/main" val="942080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13</a:t>
            </a:fld>
            <a:endParaRPr lang="zh-CN" altLang="en-US"/>
          </a:p>
        </p:txBody>
      </p:sp>
    </p:spTree>
    <p:extLst>
      <p:ext uri="{BB962C8B-B14F-4D97-AF65-F5344CB8AC3E}">
        <p14:creationId xmlns:p14="http://schemas.microsoft.com/office/powerpoint/2010/main" val="852544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14</a:t>
            </a:fld>
            <a:endParaRPr lang="zh-CN" altLang="en-US"/>
          </a:p>
        </p:txBody>
      </p:sp>
    </p:spTree>
    <p:extLst>
      <p:ext uri="{BB962C8B-B14F-4D97-AF65-F5344CB8AC3E}">
        <p14:creationId xmlns:p14="http://schemas.microsoft.com/office/powerpoint/2010/main" val="3099987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15</a:t>
            </a:fld>
            <a:endParaRPr lang="zh-CN" altLang="en-US"/>
          </a:p>
        </p:txBody>
      </p:sp>
    </p:spTree>
    <p:extLst>
      <p:ext uri="{BB962C8B-B14F-4D97-AF65-F5344CB8AC3E}">
        <p14:creationId xmlns:p14="http://schemas.microsoft.com/office/powerpoint/2010/main" val="4086295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16</a:t>
            </a:fld>
            <a:endParaRPr lang="zh-CN" altLang="en-US"/>
          </a:p>
        </p:txBody>
      </p:sp>
    </p:spTree>
    <p:extLst>
      <p:ext uri="{BB962C8B-B14F-4D97-AF65-F5344CB8AC3E}">
        <p14:creationId xmlns:p14="http://schemas.microsoft.com/office/powerpoint/2010/main" val="2022713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17</a:t>
            </a:fld>
            <a:endParaRPr lang="zh-CN" altLang="en-US"/>
          </a:p>
        </p:txBody>
      </p:sp>
    </p:spTree>
    <p:extLst>
      <p:ext uri="{BB962C8B-B14F-4D97-AF65-F5344CB8AC3E}">
        <p14:creationId xmlns:p14="http://schemas.microsoft.com/office/powerpoint/2010/main" val="1230962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18</a:t>
            </a:fld>
            <a:endParaRPr lang="zh-CN" altLang="en-US"/>
          </a:p>
        </p:txBody>
      </p:sp>
    </p:spTree>
    <p:extLst>
      <p:ext uri="{BB962C8B-B14F-4D97-AF65-F5344CB8AC3E}">
        <p14:creationId xmlns:p14="http://schemas.microsoft.com/office/powerpoint/2010/main" val="795291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19</a:t>
            </a:fld>
            <a:endParaRPr lang="zh-CN" altLang="en-US"/>
          </a:p>
        </p:txBody>
      </p:sp>
    </p:spTree>
    <p:extLst>
      <p:ext uri="{BB962C8B-B14F-4D97-AF65-F5344CB8AC3E}">
        <p14:creationId xmlns:p14="http://schemas.microsoft.com/office/powerpoint/2010/main" val="3672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20</a:t>
            </a:fld>
            <a:endParaRPr lang="zh-CN" altLang="en-US"/>
          </a:p>
        </p:txBody>
      </p:sp>
    </p:spTree>
    <p:extLst>
      <p:ext uri="{BB962C8B-B14F-4D97-AF65-F5344CB8AC3E}">
        <p14:creationId xmlns:p14="http://schemas.microsoft.com/office/powerpoint/2010/main" val="3669626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a:t>
            </a:fld>
            <a:endParaRPr lang="zh-CN" altLang="en-US"/>
          </a:p>
        </p:txBody>
      </p:sp>
    </p:spTree>
    <p:extLst>
      <p:ext uri="{BB962C8B-B14F-4D97-AF65-F5344CB8AC3E}">
        <p14:creationId xmlns:p14="http://schemas.microsoft.com/office/powerpoint/2010/main" val="3787504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21</a:t>
            </a:fld>
            <a:endParaRPr lang="zh-CN" altLang="en-US"/>
          </a:p>
        </p:txBody>
      </p:sp>
    </p:spTree>
    <p:extLst>
      <p:ext uri="{BB962C8B-B14F-4D97-AF65-F5344CB8AC3E}">
        <p14:creationId xmlns:p14="http://schemas.microsoft.com/office/powerpoint/2010/main" val="29479468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22</a:t>
            </a:fld>
            <a:endParaRPr lang="zh-CN" altLang="en-US"/>
          </a:p>
        </p:txBody>
      </p:sp>
    </p:spTree>
    <p:extLst>
      <p:ext uri="{BB962C8B-B14F-4D97-AF65-F5344CB8AC3E}">
        <p14:creationId xmlns:p14="http://schemas.microsoft.com/office/powerpoint/2010/main" val="15216845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23</a:t>
            </a:fld>
            <a:endParaRPr lang="zh-CN" altLang="en-US"/>
          </a:p>
        </p:txBody>
      </p:sp>
    </p:spTree>
    <p:extLst>
      <p:ext uri="{BB962C8B-B14F-4D97-AF65-F5344CB8AC3E}">
        <p14:creationId xmlns:p14="http://schemas.microsoft.com/office/powerpoint/2010/main" val="2406089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24</a:t>
            </a:fld>
            <a:endParaRPr lang="zh-CN" altLang="en-US"/>
          </a:p>
        </p:txBody>
      </p:sp>
    </p:spTree>
    <p:extLst>
      <p:ext uri="{BB962C8B-B14F-4D97-AF65-F5344CB8AC3E}">
        <p14:creationId xmlns:p14="http://schemas.microsoft.com/office/powerpoint/2010/main" val="16148982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25</a:t>
            </a:fld>
            <a:endParaRPr lang="zh-CN" altLang="en-US"/>
          </a:p>
        </p:txBody>
      </p:sp>
    </p:spTree>
    <p:extLst>
      <p:ext uri="{BB962C8B-B14F-4D97-AF65-F5344CB8AC3E}">
        <p14:creationId xmlns:p14="http://schemas.microsoft.com/office/powerpoint/2010/main" val="39549811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26</a:t>
            </a:fld>
            <a:endParaRPr lang="zh-CN" altLang="en-US"/>
          </a:p>
        </p:txBody>
      </p:sp>
    </p:spTree>
    <p:extLst>
      <p:ext uri="{BB962C8B-B14F-4D97-AF65-F5344CB8AC3E}">
        <p14:creationId xmlns:p14="http://schemas.microsoft.com/office/powerpoint/2010/main" val="36039203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27</a:t>
            </a:fld>
            <a:endParaRPr lang="zh-CN" altLang="en-US"/>
          </a:p>
        </p:txBody>
      </p:sp>
    </p:spTree>
    <p:extLst>
      <p:ext uri="{BB962C8B-B14F-4D97-AF65-F5344CB8AC3E}">
        <p14:creationId xmlns:p14="http://schemas.microsoft.com/office/powerpoint/2010/main" val="7516941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28</a:t>
            </a:fld>
            <a:endParaRPr lang="zh-CN" altLang="en-US"/>
          </a:p>
        </p:txBody>
      </p:sp>
    </p:spTree>
    <p:extLst>
      <p:ext uri="{BB962C8B-B14F-4D97-AF65-F5344CB8AC3E}">
        <p14:creationId xmlns:p14="http://schemas.microsoft.com/office/powerpoint/2010/main" val="41928222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29</a:t>
            </a:fld>
            <a:endParaRPr lang="zh-CN" altLang="en-US"/>
          </a:p>
        </p:txBody>
      </p:sp>
    </p:spTree>
    <p:extLst>
      <p:ext uri="{BB962C8B-B14F-4D97-AF65-F5344CB8AC3E}">
        <p14:creationId xmlns:p14="http://schemas.microsoft.com/office/powerpoint/2010/main" val="38599816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30</a:t>
            </a:fld>
            <a:endParaRPr lang="zh-CN" altLang="en-US"/>
          </a:p>
        </p:txBody>
      </p:sp>
    </p:spTree>
    <p:extLst>
      <p:ext uri="{BB962C8B-B14F-4D97-AF65-F5344CB8AC3E}">
        <p14:creationId xmlns:p14="http://schemas.microsoft.com/office/powerpoint/2010/main" val="2955644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4</a:t>
            </a:fld>
            <a:endParaRPr lang="zh-CN" altLang="en-US"/>
          </a:p>
        </p:txBody>
      </p:sp>
    </p:spTree>
    <p:extLst>
      <p:ext uri="{BB962C8B-B14F-4D97-AF65-F5344CB8AC3E}">
        <p14:creationId xmlns:p14="http://schemas.microsoft.com/office/powerpoint/2010/main" val="1809115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31</a:t>
            </a:fld>
            <a:endParaRPr lang="zh-CN" altLang="en-US"/>
          </a:p>
        </p:txBody>
      </p:sp>
    </p:spTree>
    <p:extLst>
      <p:ext uri="{BB962C8B-B14F-4D97-AF65-F5344CB8AC3E}">
        <p14:creationId xmlns:p14="http://schemas.microsoft.com/office/powerpoint/2010/main" val="32791150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32</a:t>
            </a:fld>
            <a:endParaRPr lang="zh-CN" altLang="en-US"/>
          </a:p>
        </p:txBody>
      </p:sp>
    </p:spTree>
    <p:extLst>
      <p:ext uri="{BB962C8B-B14F-4D97-AF65-F5344CB8AC3E}">
        <p14:creationId xmlns:p14="http://schemas.microsoft.com/office/powerpoint/2010/main" val="22313671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33</a:t>
            </a:fld>
            <a:endParaRPr lang="zh-CN" altLang="en-US"/>
          </a:p>
        </p:txBody>
      </p:sp>
    </p:spTree>
    <p:extLst>
      <p:ext uri="{BB962C8B-B14F-4D97-AF65-F5344CB8AC3E}">
        <p14:creationId xmlns:p14="http://schemas.microsoft.com/office/powerpoint/2010/main" val="15577218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34</a:t>
            </a:fld>
            <a:endParaRPr lang="zh-CN" altLang="en-US"/>
          </a:p>
        </p:txBody>
      </p:sp>
    </p:spTree>
    <p:extLst>
      <p:ext uri="{BB962C8B-B14F-4D97-AF65-F5344CB8AC3E}">
        <p14:creationId xmlns:p14="http://schemas.microsoft.com/office/powerpoint/2010/main" val="513344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5</a:t>
            </a:fld>
            <a:endParaRPr lang="zh-CN" altLang="en-US"/>
          </a:p>
        </p:txBody>
      </p:sp>
    </p:spTree>
    <p:extLst>
      <p:ext uri="{BB962C8B-B14F-4D97-AF65-F5344CB8AC3E}">
        <p14:creationId xmlns:p14="http://schemas.microsoft.com/office/powerpoint/2010/main" val="3298725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6</a:t>
            </a:fld>
            <a:endParaRPr lang="zh-CN" altLang="en-US"/>
          </a:p>
        </p:txBody>
      </p:sp>
    </p:spTree>
    <p:extLst>
      <p:ext uri="{BB962C8B-B14F-4D97-AF65-F5344CB8AC3E}">
        <p14:creationId xmlns:p14="http://schemas.microsoft.com/office/powerpoint/2010/main" val="1202192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7</a:t>
            </a:fld>
            <a:endParaRPr lang="zh-CN" altLang="en-US"/>
          </a:p>
        </p:txBody>
      </p:sp>
    </p:spTree>
    <p:extLst>
      <p:ext uri="{BB962C8B-B14F-4D97-AF65-F5344CB8AC3E}">
        <p14:creationId xmlns:p14="http://schemas.microsoft.com/office/powerpoint/2010/main" val="1116544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8</a:t>
            </a:fld>
            <a:endParaRPr lang="zh-CN" altLang="en-US"/>
          </a:p>
        </p:txBody>
      </p:sp>
    </p:spTree>
    <p:extLst>
      <p:ext uri="{BB962C8B-B14F-4D97-AF65-F5344CB8AC3E}">
        <p14:creationId xmlns:p14="http://schemas.microsoft.com/office/powerpoint/2010/main" val="63938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9</a:t>
            </a:fld>
            <a:endParaRPr lang="zh-CN" altLang="en-US"/>
          </a:p>
        </p:txBody>
      </p:sp>
    </p:spTree>
    <p:extLst>
      <p:ext uri="{BB962C8B-B14F-4D97-AF65-F5344CB8AC3E}">
        <p14:creationId xmlns:p14="http://schemas.microsoft.com/office/powerpoint/2010/main" val="429373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10</a:t>
            </a:fld>
            <a:endParaRPr lang="zh-CN" altLang="en-US"/>
          </a:p>
        </p:txBody>
      </p:sp>
    </p:spTree>
    <p:extLst>
      <p:ext uri="{BB962C8B-B14F-4D97-AF65-F5344CB8AC3E}">
        <p14:creationId xmlns:p14="http://schemas.microsoft.com/office/powerpoint/2010/main" val="36289004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1094345" y="2852936"/>
            <a:ext cx="1656184" cy="1656184"/>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1"/>
          </p:cNvSpPr>
          <p:nvPr>
            <p:ph type="ctrTitle"/>
          </p:nvPr>
        </p:nvSpPr>
        <p:spPr>
          <a:xfrm>
            <a:off x="6361392" y="5160788"/>
            <a:ext cx="2082336" cy="893961"/>
          </a:xfrm>
          <a:prstGeom prst="rect">
            <a:avLst/>
          </a:prstGeom>
        </p:spPr>
        <p:txBody>
          <a:bodyPr>
            <a:noAutofit/>
          </a:bodyPr>
          <a:lstStyle>
            <a:lvl1pPr>
              <a:defRPr sz="3600" b="1">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6398404" y="5750834"/>
            <a:ext cx="2008312" cy="504056"/>
          </a:xfrm>
          <a:prstGeom prst="rect">
            <a:avLst/>
          </a:prstGeom>
        </p:spPr>
        <p:txBody>
          <a:bodyPr>
            <a:normAutofit/>
          </a:bodyPr>
          <a:lstStyle>
            <a:lvl1pPr marL="0" indent="0" algn="ctr">
              <a:buNone/>
              <a:defRPr sz="1200" b="1">
                <a:solidFill>
                  <a:schemeClr val="tx1">
                    <a:lumMod val="95000"/>
                    <a:lumOff val="5000"/>
                  </a:schemeClr>
                </a:solidFill>
                <a:latin typeface="微软雅黑" panose="020B0503020204020204" pitchFamily="34" charset="-122"/>
                <a:ea typeface="微软雅黑" panose="020B0503020204020204" pitchFamily="34"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dirty="0"/>
          </a:p>
        </p:txBody>
      </p:sp>
      <p:sp>
        <p:nvSpPr>
          <p:cNvPr id="9" name="矩形 8"/>
          <p:cNvSpPr/>
          <p:nvPr userDrawn="1"/>
        </p:nvSpPr>
        <p:spPr>
          <a:xfrm>
            <a:off x="2901635" y="2852936"/>
            <a:ext cx="1656184" cy="1656184"/>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708925" y="2852936"/>
            <a:ext cx="1656184" cy="1656184"/>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6516216" y="2852936"/>
            <a:ext cx="1656184" cy="1656184"/>
          </a:xfrm>
          <a:prstGeom prst="rect">
            <a:avLst/>
          </a:prstGeom>
          <a:solidFill>
            <a:srgbClr val="5FBA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427" y="3138183"/>
            <a:ext cx="796021" cy="789388"/>
          </a:xfrm>
          <a:prstGeom prst="rect">
            <a:avLst/>
          </a:prstGeom>
        </p:spPr>
      </p:pic>
      <p:pic>
        <p:nvPicPr>
          <p:cNvPr id="14" name="图片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40433" y="3140967"/>
            <a:ext cx="799519" cy="792857"/>
          </a:xfrm>
          <a:prstGeom prst="rect">
            <a:avLst/>
          </a:prstGeom>
        </p:spPr>
      </p:pic>
      <p:pic>
        <p:nvPicPr>
          <p:cNvPr id="15" name="图片 1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100559" y="3128787"/>
            <a:ext cx="825857" cy="805037"/>
          </a:xfrm>
          <a:prstGeom prst="rect">
            <a:avLst/>
          </a:prstGeom>
        </p:spPr>
      </p:pic>
      <p:pic>
        <p:nvPicPr>
          <p:cNvPr id="16" name="图片 1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932342" y="3167897"/>
            <a:ext cx="751520" cy="738995"/>
          </a:xfrm>
          <a:prstGeom prst="rect">
            <a:avLst/>
          </a:prstGeom>
        </p:spPr>
      </p:pic>
      <p:sp>
        <p:nvSpPr>
          <p:cNvPr id="17" name="TextBox 16"/>
          <p:cNvSpPr txBox="1"/>
          <p:nvPr userDrawn="1"/>
        </p:nvSpPr>
        <p:spPr>
          <a:xfrm>
            <a:off x="129149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课堂教学流程</a:t>
            </a:r>
          </a:p>
          <a:p>
            <a:r>
              <a:rPr lang="zh-CN" altLang="en-US" sz="1400" dirty="0">
                <a:solidFill>
                  <a:schemeClr val="bg1"/>
                </a:solidFill>
                <a:latin typeface="微软雅黑" panose="020B0503020204020204" pitchFamily="34" charset="-122"/>
                <a:ea typeface="微软雅黑" panose="020B0503020204020204" pitchFamily="34" charset="-122"/>
              </a:rPr>
              <a:t>完美展示</a:t>
            </a:r>
          </a:p>
        </p:txBody>
      </p:sp>
      <p:sp>
        <p:nvSpPr>
          <p:cNvPr id="18" name="TextBox 17"/>
          <p:cNvSpPr txBox="1"/>
          <p:nvPr userDrawn="1"/>
        </p:nvSpPr>
        <p:spPr>
          <a:xfrm>
            <a:off x="309878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全书优质试题</a:t>
            </a:r>
          </a:p>
          <a:p>
            <a:r>
              <a:rPr lang="zh-CN" altLang="en-US" sz="1400" dirty="0">
                <a:solidFill>
                  <a:schemeClr val="bg1"/>
                </a:solidFill>
                <a:latin typeface="微软雅黑" panose="020B0503020204020204" pitchFamily="34" charset="-122"/>
                <a:ea typeface="微软雅黑" panose="020B0503020204020204" pitchFamily="34" charset="-122"/>
              </a:rPr>
              <a:t>随意编辑 </a:t>
            </a:r>
          </a:p>
        </p:txBody>
      </p:sp>
      <p:sp>
        <p:nvSpPr>
          <p:cNvPr id="19" name="TextBox 18"/>
          <p:cNvSpPr txBox="1"/>
          <p:nvPr userDrawn="1"/>
        </p:nvSpPr>
        <p:spPr>
          <a:xfrm>
            <a:off x="490607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独家研发</a:t>
            </a:r>
          </a:p>
          <a:p>
            <a:r>
              <a:rPr lang="zh-CN" altLang="en-US" sz="1400" dirty="0">
                <a:solidFill>
                  <a:schemeClr val="bg1"/>
                </a:solidFill>
                <a:latin typeface="微软雅黑" panose="020B0503020204020204" pitchFamily="34" charset="-122"/>
                <a:ea typeface="微软雅黑" panose="020B0503020204020204" pitchFamily="34" charset="-122"/>
              </a:rPr>
              <a:t>错题组卷系统</a:t>
            </a:r>
          </a:p>
        </p:txBody>
      </p:sp>
      <p:sp>
        <p:nvSpPr>
          <p:cNvPr id="20" name="TextBox 19"/>
          <p:cNvSpPr txBox="1"/>
          <p:nvPr userDrawn="1"/>
        </p:nvSpPr>
        <p:spPr>
          <a:xfrm>
            <a:off x="6892903" y="3945739"/>
            <a:ext cx="902811"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志鸿优化</a:t>
            </a:r>
          </a:p>
          <a:p>
            <a:r>
              <a:rPr lang="zh-CN" altLang="en-US" sz="1400" dirty="0">
                <a:solidFill>
                  <a:schemeClr val="bg1"/>
                </a:solidFill>
                <a:latin typeface="微软雅黑" panose="020B0503020204020204" pitchFamily="34" charset="-122"/>
                <a:ea typeface="微软雅黑" panose="020B0503020204020204" pitchFamily="34" charset="-122"/>
              </a:rPr>
              <a:t>永远更新</a:t>
            </a:r>
          </a:p>
        </p:txBody>
      </p:sp>
      <p:sp>
        <p:nvSpPr>
          <p:cNvPr id="23" name="矩形 22"/>
          <p:cNvSpPr/>
          <p:nvPr userDrawn="1"/>
        </p:nvSpPr>
        <p:spPr>
          <a:xfrm>
            <a:off x="0" y="-27384"/>
            <a:ext cx="9143999" cy="7200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nvSpPr>
        <p:spPr>
          <a:xfrm>
            <a:off x="0" y="6731788"/>
            <a:ext cx="9144000" cy="126212"/>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TextBox 26"/>
          <p:cNvSpPr txBox="1"/>
          <p:nvPr userDrawn="1"/>
        </p:nvSpPr>
        <p:spPr>
          <a:xfrm>
            <a:off x="1658382" y="1823052"/>
            <a:ext cx="5827236" cy="707886"/>
          </a:xfrm>
          <a:prstGeom prst="rect">
            <a:avLst/>
          </a:prstGeom>
          <a:noFill/>
        </p:spPr>
        <p:txBody>
          <a:bodyPr wrap="none" rtlCol="0">
            <a:spAutoFit/>
          </a:bodyPr>
          <a:lstStyle/>
          <a:p>
            <a:r>
              <a:rPr lang="zh-CN" altLang="en-US" sz="4000" dirty="0">
                <a:latin typeface="黑体" panose="02010600030101010101" pitchFamily="2" charset="-122"/>
                <a:ea typeface="黑体" panose="02010600030101010101" pitchFamily="2" charset="-122"/>
              </a:rPr>
              <a:t>高中总复习用书课件光盘</a:t>
            </a:r>
          </a:p>
        </p:txBody>
      </p:sp>
      <p:pic>
        <p:nvPicPr>
          <p:cNvPr id="4" name="图片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678881" y="5229200"/>
            <a:ext cx="2421511" cy="1021575"/>
          </a:xfrm>
          <a:prstGeom prst="rect">
            <a:avLst/>
          </a:prstGeom>
        </p:spPr>
      </p:pic>
    </p:spTree>
    <p:extLst>
      <p:ext uri="{BB962C8B-B14F-4D97-AF65-F5344CB8AC3E}">
        <p14:creationId xmlns:p14="http://schemas.microsoft.com/office/powerpoint/2010/main" val="132180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dissolve">
                                      <p:cBhvr>
                                        <p:cTn id="14" dur="500"/>
                                        <p:tgtEl>
                                          <p:spTgt spid="9"/>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dissolve">
                                      <p:cBhvr>
                                        <p:cTn id="20" dur="500"/>
                                        <p:tgtEl>
                                          <p:spTgt spid="11"/>
                                        </p:tgtEl>
                                      </p:cBhvr>
                                    </p:animEffect>
                                  </p:childTnLst>
                                </p:cTn>
                              </p:par>
                              <p:par>
                                <p:cTn id="21" presetID="9"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dissolve">
                                      <p:cBhvr>
                                        <p:cTn id="23" dur="500"/>
                                        <p:tgtEl>
                                          <p:spTgt spid="13"/>
                                        </p:tgtEl>
                                      </p:cBhvr>
                                    </p:animEffect>
                                  </p:childTnLst>
                                </p:cTn>
                              </p:par>
                              <p:par>
                                <p:cTn id="24" presetID="9"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dissolve">
                                      <p:cBhvr>
                                        <p:cTn id="26" dur="500"/>
                                        <p:tgtEl>
                                          <p:spTgt spid="14"/>
                                        </p:tgtEl>
                                      </p:cBhvr>
                                    </p:animEffect>
                                  </p:childTnLst>
                                </p:cTn>
                              </p:par>
                              <p:par>
                                <p:cTn id="27" presetID="9"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dissolve">
                                      <p:cBhvr>
                                        <p:cTn id="29" dur="500"/>
                                        <p:tgtEl>
                                          <p:spTgt spid="15"/>
                                        </p:tgtEl>
                                      </p:cBhvr>
                                    </p:animEffect>
                                  </p:childTnLst>
                                </p:cTn>
                              </p:par>
                              <p:par>
                                <p:cTn id="30" presetID="9"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dissolve">
                                      <p:cBhvr>
                                        <p:cTn id="35" dur="500"/>
                                        <p:tgtEl>
                                          <p:spTgt spid="1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dissolve">
                                      <p:cBhvr>
                                        <p:cTn id="38" dur="500"/>
                                        <p:tgtEl>
                                          <p:spTgt spid="1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dissolve">
                                      <p:cBhvr>
                                        <p:cTn id="41" dur="500"/>
                                        <p:tgtEl>
                                          <p:spTgt spid="19"/>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dissolve">
                                      <p:cBhvr>
                                        <p:cTn id="44" dur="500"/>
                                        <p:tgtEl>
                                          <p:spTgt spid="20"/>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250"/>
                                        <p:tgtEl>
                                          <p:spTgt spid="4"/>
                                        </p:tgtEl>
                                      </p:cBhvr>
                                    </p:animEffect>
                                  </p:childTnLst>
                                </p:cTn>
                              </p:par>
                            </p:childTnLst>
                          </p:cTn>
                        </p:par>
                        <p:par>
                          <p:cTn id="49" fill="hold">
                            <p:stCondLst>
                              <p:cond delay="1250"/>
                            </p:stCondLst>
                            <p:childTnLst>
                              <p:par>
                                <p:cTn id="50" presetID="10" presetClass="entr" presetSubtype="0" fill="hold" grpId="0" nodeType="after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250"/>
                                        <p:tgtEl>
                                          <p:spTgt spid="2"/>
                                        </p:tgtEl>
                                      </p:cBhvr>
                                    </p:animEffect>
                                  </p:childTnLst>
                                </p:cTn>
                              </p:par>
                            </p:childTnLst>
                          </p:cTn>
                        </p:par>
                        <p:par>
                          <p:cTn id="53" fill="hold">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3">
                                            <p:txEl>
                                              <p:pRg st="0" end="0"/>
                                            </p:txEl>
                                          </p:spTgt>
                                        </p:tgtEl>
                                        <p:attrNameLst>
                                          <p:attrName>style.visibility</p:attrName>
                                        </p:attrNameLst>
                                      </p:cBhvr>
                                      <p:to>
                                        <p:strVal val="visible"/>
                                      </p:to>
                                    </p:set>
                                    <p:animEffect transition="in" filter="fade">
                                      <p:cBhvr>
                                        <p:cTn id="56" dur="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50"/>
                        <p:tgtEl>
                          <p:spTgt spid="3"/>
                        </p:tgtEl>
                      </p:cBhvr>
                    </p:animEffect>
                  </p:childTnLst>
                </p:cTn>
              </p:par>
            </p:tnLst>
          </p:tmpl>
        </p:tmplLst>
      </p:bldP>
      <p:bldP spid="9" grpId="0" animBg="1"/>
      <p:bldP spid="10" grpId="0" animBg="1"/>
      <p:bldP spid="11" grpId="0" animBg="1"/>
      <p:bldP spid="17" grpId="0"/>
      <p:bldP spid="18" grpId="0"/>
      <p:bldP spid="19" grpId="0"/>
      <p:bldP spid="20" grpId="0"/>
      <p:bldP spid="27"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典题试做">
    <p:spTree>
      <p:nvGrpSpPr>
        <p:cNvPr id="1" name=""/>
        <p:cNvGrpSpPr/>
        <p:nvPr/>
      </p:nvGrpSpPr>
      <p:grpSpPr>
        <a:xfrm>
          <a:off x="0" y="0"/>
          <a:ext cx="0" cy="0"/>
          <a:chOff x="0" y="0"/>
          <a:chExt cx="0" cy="0"/>
        </a:xfrm>
      </p:grpSpPr>
      <p:sp>
        <p:nvSpPr>
          <p:cNvPr id="10" name="同侧圆角矩形 9"/>
          <p:cNvSpPr/>
          <p:nvPr userDrawn="1"/>
        </p:nvSpPr>
        <p:spPr>
          <a:xfrm>
            <a:off x="5685114" y="538157"/>
            <a:ext cx="1911221"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核心素养专项提升</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11" name="直接连接符 10"/>
          <p:cNvCxnSpPr/>
          <p:nvPr userDrawn="1"/>
        </p:nvCxnSpPr>
        <p:spPr>
          <a:xfrm>
            <a:off x="5893508" y="874706"/>
            <a:ext cx="1466346"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99975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创新模拟">
    <p:spTree>
      <p:nvGrpSpPr>
        <p:cNvPr id="1" name=""/>
        <p:cNvGrpSpPr/>
        <p:nvPr/>
      </p:nvGrpSpPr>
      <p:grpSpPr>
        <a:xfrm>
          <a:off x="0" y="0"/>
          <a:ext cx="0" cy="0"/>
          <a:chOff x="0" y="0"/>
          <a:chExt cx="0" cy="0"/>
        </a:xfrm>
      </p:grpSpPr>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
        <p:nvSpPr>
          <p:cNvPr id="3" name="同侧圆角矩形 2"/>
          <p:cNvSpPr/>
          <p:nvPr userDrawn="1"/>
        </p:nvSpPr>
        <p:spPr>
          <a:xfrm>
            <a:off x="6884816" y="538157"/>
            <a:ext cx="1143568"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高考模拟</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4" name="直接连接符 3"/>
          <p:cNvCxnSpPr/>
          <p:nvPr userDrawn="1"/>
        </p:nvCxnSpPr>
        <p:spPr>
          <a:xfrm>
            <a:off x="7021456" y="874706"/>
            <a:ext cx="910485"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993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10"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a:t>-</a:t>
            </a:r>
            <a:fld id="{4BF17FCF-D4DA-449D-A468-DDB7E43619E6}" type="slidenum">
              <a:rPr lang="zh-CN" altLang="en-US" smtClean="0"/>
              <a:pPr algn="ctr"/>
              <a:t>‹#›</a:t>
            </a:fld>
            <a:r>
              <a:rPr lang="en-US" altLang="zh-CN"/>
              <a:t>-</a:t>
            </a:r>
            <a:endParaRPr lang="zh-CN" altLang="en-US" dirty="0"/>
          </a:p>
        </p:txBody>
      </p:sp>
    </p:spTree>
    <p:extLst>
      <p:ext uri="{BB962C8B-B14F-4D97-AF65-F5344CB8AC3E}">
        <p14:creationId xmlns:p14="http://schemas.microsoft.com/office/powerpoint/2010/main" val="4205714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9"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635590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
        <p:nvSpPr>
          <p:cNvPr id="9"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a:t>-</a:t>
            </a:r>
            <a:fld id="{4BF17FCF-D4DA-449D-A468-DDB7E43619E6}" type="slidenum">
              <a:rPr lang="zh-CN" altLang="en-US" smtClean="0"/>
              <a:pPr algn="ctr"/>
              <a:t>‹#›</a:t>
            </a:fld>
            <a:r>
              <a:rPr lang="en-US" altLang="zh-CN"/>
              <a:t>-</a:t>
            </a:r>
            <a:endParaRPr lang="zh-CN" altLang="en-US" dirty="0"/>
          </a:p>
        </p:txBody>
      </p:sp>
    </p:spTree>
    <p:extLst>
      <p:ext uri="{BB962C8B-B14F-4D97-AF65-F5344CB8AC3E}">
        <p14:creationId xmlns:p14="http://schemas.microsoft.com/office/powerpoint/2010/main" val="107103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目录页">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37115" y="1351654"/>
            <a:ext cx="7020272" cy="2016224"/>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2137115" y="3440763"/>
            <a:ext cx="7020272" cy="2016224"/>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userDrawn="1"/>
        </p:nvSpPr>
        <p:spPr>
          <a:xfrm>
            <a:off x="226603" y="2750722"/>
            <a:ext cx="1598515" cy="830997"/>
          </a:xfrm>
          <a:prstGeom prst="rect">
            <a:avLst/>
          </a:prstGeom>
          <a:noFill/>
        </p:spPr>
        <p:txBody>
          <a:bodyPr wrap="none"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目 录</a:t>
            </a:r>
          </a:p>
        </p:txBody>
      </p:sp>
      <p:sp>
        <p:nvSpPr>
          <p:cNvPr id="18" name="TextBox 17"/>
          <p:cNvSpPr txBox="1"/>
          <p:nvPr userDrawn="1"/>
        </p:nvSpPr>
        <p:spPr>
          <a:xfrm>
            <a:off x="256739" y="3471391"/>
            <a:ext cx="1538242" cy="461665"/>
          </a:xfrm>
          <a:prstGeom prst="rect">
            <a:avLst/>
          </a:prstGeom>
          <a:noFill/>
        </p:spPr>
        <p:txBody>
          <a:bodyPr wrap="none" rtlCol="0">
            <a:spAutoFit/>
          </a:bodyPr>
          <a:lstStyle/>
          <a:p>
            <a:r>
              <a:rPr lang="en-US" altLang="zh-CN" sz="2400" dirty="0">
                <a:solidFill>
                  <a:schemeClr val="bg1"/>
                </a:solidFill>
              </a:rPr>
              <a:t>CONTENTS</a:t>
            </a:r>
            <a:endParaRPr lang="zh-CN" altLang="en-US" sz="2400" dirty="0">
              <a:solidFill>
                <a:schemeClr val="bg1"/>
              </a:solidFill>
            </a:endParaRPr>
          </a:p>
        </p:txBody>
      </p:sp>
      <p:pic>
        <p:nvPicPr>
          <p:cNvPr id="19" name="图片 18"/>
          <p:cNvPicPr>
            <a:picLocks noChangeAspect="1"/>
          </p:cNvPicPr>
          <p:nvPr userDrawn="1"/>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420412" y="1996950"/>
            <a:ext cx="737932" cy="725633"/>
          </a:xfrm>
          <a:prstGeom prst="rect">
            <a:avLst/>
          </a:prstGeom>
        </p:spPr>
      </p:pic>
      <p:pic>
        <p:nvPicPr>
          <p:cNvPr id="20" name="图片 19"/>
          <p:cNvPicPr>
            <a:picLocks noChangeAspect="1"/>
          </p:cNvPicPr>
          <p:nvPr userDrawn="1"/>
        </p:nvPicPr>
        <p:blipFill>
          <a:blip r:embed="rId3">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2420412" y="4086059"/>
            <a:ext cx="737932" cy="725633"/>
          </a:xfrm>
          <a:prstGeom prst="rect">
            <a:avLst/>
          </a:prstGeom>
        </p:spPr>
      </p:pic>
      <p:cxnSp>
        <p:nvCxnSpPr>
          <p:cNvPr id="26" name="直接连接符 25"/>
          <p:cNvCxnSpPr/>
          <p:nvPr userDrawn="1"/>
        </p:nvCxnSpPr>
        <p:spPr>
          <a:xfrm>
            <a:off x="6156176" y="1495670"/>
            <a:ext cx="0" cy="1728192"/>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a:off x="6156176" y="3584779"/>
            <a:ext cx="0" cy="1728192"/>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991825"/>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目录版式二（目录内容多时用）">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37115" y="1351653"/>
            <a:ext cx="7020272" cy="4105333"/>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userDrawn="1"/>
        </p:nvSpPr>
        <p:spPr>
          <a:xfrm>
            <a:off x="226603" y="2750722"/>
            <a:ext cx="1598515" cy="830997"/>
          </a:xfrm>
          <a:prstGeom prst="rect">
            <a:avLst/>
          </a:prstGeom>
          <a:noFill/>
        </p:spPr>
        <p:txBody>
          <a:bodyPr wrap="none"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目 录</a:t>
            </a:r>
          </a:p>
        </p:txBody>
      </p:sp>
      <p:sp>
        <p:nvSpPr>
          <p:cNvPr id="18" name="TextBox 17"/>
          <p:cNvSpPr txBox="1"/>
          <p:nvPr userDrawn="1"/>
        </p:nvSpPr>
        <p:spPr>
          <a:xfrm>
            <a:off x="256739" y="3471391"/>
            <a:ext cx="1538242" cy="461665"/>
          </a:xfrm>
          <a:prstGeom prst="rect">
            <a:avLst/>
          </a:prstGeom>
          <a:noFill/>
        </p:spPr>
        <p:txBody>
          <a:bodyPr wrap="none" rtlCol="0">
            <a:spAutoFit/>
          </a:bodyPr>
          <a:lstStyle/>
          <a:p>
            <a:r>
              <a:rPr lang="en-US" altLang="zh-CN" sz="2400" dirty="0">
                <a:solidFill>
                  <a:schemeClr val="bg1"/>
                </a:solidFill>
              </a:rPr>
              <a:t>CONTENTS</a:t>
            </a:r>
            <a:endParaRPr lang="zh-CN" altLang="en-US" sz="2400" dirty="0">
              <a:solidFill>
                <a:schemeClr val="bg1"/>
              </a:solidFill>
            </a:endParaRPr>
          </a:p>
        </p:txBody>
      </p:sp>
      <p:pic>
        <p:nvPicPr>
          <p:cNvPr id="11" name="图片 10"/>
          <p:cNvPicPr>
            <a:picLocks noChangeAspect="1"/>
          </p:cNvPicPr>
          <p:nvPr userDrawn="1"/>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420412" y="3041503"/>
            <a:ext cx="737932" cy="725633"/>
          </a:xfrm>
          <a:prstGeom prst="rect">
            <a:avLst/>
          </a:prstGeom>
        </p:spPr>
      </p:pic>
      <p:cxnSp>
        <p:nvCxnSpPr>
          <p:cNvPr id="12" name="直接连接符 11"/>
          <p:cNvCxnSpPr/>
          <p:nvPr userDrawn="1"/>
        </p:nvCxnSpPr>
        <p:spPr>
          <a:xfrm>
            <a:off x="6012160" y="1604319"/>
            <a:ext cx="0" cy="360000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0" name="标题 1"/>
          <p:cNvSpPr>
            <a:spLocks noGrp="1"/>
          </p:cNvSpPr>
          <p:nvPr>
            <p:ph type="title"/>
          </p:nvPr>
        </p:nvSpPr>
        <p:spPr>
          <a:xfrm>
            <a:off x="3158344" y="2844170"/>
            <a:ext cx="2709800" cy="1098122"/>
          </a:xfrm>
          <a:prstGeom prst="rect">
            <a:avLst/>
          </a:prstGeom>
        </p:spPr>
        <p:txBody>
          <a:bodyPr/>
          <a:lstStyle>
            <a:lvl1pPr algn="l">
              <a:defRPr sz="2800">
                <a:solidFill>
                  <a:schemeClr val="bg1"/>
                </a:solidFill>
              </a:defRPr>
            </a:lvl1pPr>
          </a:lstStyle>
          <a:p>
            <a:r>
              <a:rPr lang="zh-CN" altLang="en-US"/>
              <a:t>单击此处编辑母版标题样式</a:t>
            </a:r>
            <a:endParaRPr lang="zh-CN" altLang="en-US" dirty="0"/>
          </a:p>
        </p:txBody>
      </p:sp>
      <p:sp>
        <p:nvSpPr>
          <p:cNvPr id="13" name="内容占位符 2"/>
          <p:cNvSpPr>
            <a:spLocks noGrp="1"/>
          </p:cNvSpPr>
          <p:nvPr>
            <p:ph idx="1"/>
          </p:nvPr>
        </p:nvSpPr>
        <p:spPr>
          <a:xfrm>
            <a:off x="6156176" y="1604319"/>
            <a:ext cx="2880320" cy="3599999"/>
          </a:xfrm>
          <a:prstGeom prst="rect">
            <a:avLst/>
          </a:prstGeom>
        </p:spPr>
        <p:txBody>
          <a:bodyPr/>
          <a:lstStyle>
            <a:lvl1pPr marL="0" indent="0">
              <a:lnSpc>
                <a:spcPct val="150000"/>
              </a:lnSpc>
              <a:buFontTx/>
              <a:buNone/>
              <a:defRPr sz="1600">
                <a:solidFill>
                  <a:schemeClr val="bg1"/>
                </a:solidFill>
                <a:latin typeface="+mj-ea"/>
                <a:ea typeface="+mj-ea"/>
              </a:defRPr>
            </a:lvl1pPr>
            <a:lvl2pPr marL="457200" indent="0">
              <a:lnSpc>
                <a:spcPct val="150000"/>
              </a:lnSpc>
              <a:buFontTx/>
              <a:buNone/>
              <a:defRPr sz="1600">
                <a:solidFill>
                  <a:schemeClr val="bg1"/>
                </a:solidFill>
                <a:latin typeface="+mj-ea"/>
                <a:ea typeface="+mj-ea"/>
              </a:defRPr>
            </a:lvl2pPr>
            <a:lvl3pPr marL="914400" indent="0">
              <a:lnSpc>
                <a:spcPct val="150000"/>
              </a:lnSpc>
              <a:buFontTx/>
              <a:buNone/>
              <a:defRPr sz="1600">
                <a:solidFill>
                  <a:schemeClr val="bg1"/>
                </a:solidFill>
                <a:latin typeface="+mj-ea"/>
                <a:ea typeface="+mj-ea"/>
              </a:defRPr>
            </a:lvl3pPr>
            <a:lvl4pPr marL="1371600" indent="0">
              <a:lnSpc>
                <a:spcPct val="150000"/>
              </a:lnSpc>
              <a:buFontTx/>
              <a:buNone/>
              <a:defRPr sz="1600">
                <a:solidFill>
                  <a:schemeClr val="bg1"/>
                </a:solidFill>
                <a:latin typeface="+mj-ea"/>
                <a:ea typeface="+mj-ea"/>
              </a:defRPr>
            </a:lvl4pPr>
            <a:lvl5pPr marL="1828800" indent="0">
              <a:lnSpc>
                <a:spcPct val="150000"/>
              </a:lnSpc>
              <a:buFontTx/>
              <a:buNone/>
              <a:defRPr sz="1600">
                <a:solidFill>
                  <a:schemeClr val="bg1"/>
                </a:solidFill>
                <a:latin typeface="+mj-ea"/>
                <a:ea typeface="+mj-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Tree>
    <p:extLst>
      <p:ext uri="{BB962C8B-B14F-4D97-AF65-F5344CB8AC3E}">
        <p14:creationId xmlns:p14="http://schemas.microsoft.com/office/powerpoint/2010/main" val="2493944314"/>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1340768"/>
            <a:ext cx="6983760" cy="108012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18" name="直接连接符 17"/>
          <p:cNvCxnSpPr/>
          <p:nvPr userDrawn="1"/>
        </p:nvCxnSpPr>
        <p:spPr>
          <a:xfrm>
            <a:off x="6422770" y="1901003"/>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0" name="矩形 49"/>
          <p:cNvSpPr/>
          <p:nvPr userDrawn="1"/>
        </p:nvSpPr>
        <p:spPr>
          <a:xfrm>
            <a:off x="2160240" y="2476840"/>
            <a:ext cx="6983760" cy="108012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2" name="直接连接符 51"/>
          <p:cNvCxnSpPr/>
          <p:nvPr userDrawn="1"/>
        </p:nvCxnSpPr>
        <p:spPr>
          <a:xfrm>
            <a:off x="6422770" y="3037075"/>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7" name="矩形 56"/>
          <p:cNvSpPr/>
          <p:nvPr userDrawn="1"/>
        </p:nvSpPr>
        <p:spPr>
          <a:xfrm>
            <a:off x="2160240" y="3631386"/>
            <a:ext cx="6983760" cy="1080120"/>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9" name="直接连接符 58"/>
          <p:cNvCxnSpPr/>
          <p:nvPr userDrawn="1"/>
        </p:nvCxnSpPr>
        <p:spPr>
          <a:xfrm>
            <a:off x="6422770" y="4191621"/>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矩形 63"/>
          <p:cNvSpPr/>
          <p:nvPr userDrawn="1"/>
        </p:nvSpPr>
        <p:spPr>
          <a:xfrm>
            <a:off x="2160240" y="4785932"/>
            <a:ext cx="6983760" cy="1080120"/>
          </a:xfrm>
          <a:prstGeom prst="rect">
            <a:avLst/>
          </a:prstGeom>
          <a:solidFill>
            <a:srgbClr val="5FBA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6" name="直接连接符 65"/>
          <p:cNvCxnSpPr/>
          <p:nvPr userDrawn="1"/>
        </p:nvCxnSpPr>
        <p:spPr>
          <a:xfrm>
            <a:off x="6422770" y="5346167"/>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椭圆 73"/>
          <p:cNvSpPr/>
          <p:nvPr userDrawn="1"/>
        </p:nvSpPr>
        <p:spPr>
          <a:xfrm flipH="1">
            <a:off x="3004067"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命</a:t>
            </a:r>
          </a:p>
        </p:txBody>
      </p:sp>
      <p:sp>
        <p:nvSpPr>
          <p:cNvPr id="75" name="椭圆 74"/>
          <p:cNvSpPr/>
          <p:nvPr userDrawn="1"/>
        </p:nvSpPr>
        <p:spPr>
          <a:xfrm flipH="1">
            <a:off x="3491956"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题</a:t>
            </a:r>
          </a:p>
        </p:txBody>
      </p:sp>
      <p:sp>
        <p:nvSpPr>
          <p:cNvPr id="76" name="椭圆 75"/>
          <p:cNvSpPr/>
          <p:nvPr userDrawn="1"/>
        </p:nvSpPr>
        <p:spPr>
          <a:xfrm flipH="1">
            <a:off x="3979845"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调</a:t>
            </a:r>
          </a:p>
        </p:txBody>
      </p:sp>
      <p:sp>
        <p:nvSpPr>
          <p:cNvPr id="77" name="椭圆 76"/>
          <p:cNvSpPr/>
          <p:nvPr userDrawn="1"/>
        </p:nvSpPr>
        <p:spPr>
          <a:xfrm flipH="1">
            <a:off x="4467734"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研</a:t>
            </a:r>
          </a:p>
        </p:txBody>
      </p:sp>
      <p:sp>
        <p:nvSpPr>
          <p:cNvPr id="78" name="TextBox 77"/>
          <p:cNvSpPr txBox="1"/>
          <p:nvPr userDrawn="1"/>
        </p:nvSpPr>
        <p:spPr>
          <a:xfrm>
            <a:off x="4902559" y="1600855"/>
            <a:ext cx="1620957" cy="523220"/>
          </a:xfrm>
          <a:prstGeom prst="rect">
            <a:avLst/>
          </a:prstGeom>
          <a:noFill/>
        </p:spPr>
        <p:txBody>
          <a:bodyPr wrap="none" rtlCol="0">
            <a:spAutoFit/>
          </a:bodyPr>
          <a:lstStyle/>
          <a:p>
            <a:r>
              <a:rPr lang="zh-CN" altLang="en-US" sz="2800" i="0" dirty="0">
                <a:solidFill>
                  <a:schemeClr val="bg1"/>
                </a:solidFill>
                <a:latin typeface="+mj-ea"/>
                <a:ea typeface="+mj-ea"/>
              </a:rPr>
              <a:t>明析考向</a:t>
            </a:r>
          </a:p>
        </p:txBody>
      </p:sp>
      <p:sp>
        <p:nvSpPr>
          <p:cNvPr id="79" name="椭圆 78"/>
          <p:cNvSpPr/>
          <p:nvPr userDrawn="1"/>
        </p:nvSpPr>
        <p:spPr>
          <a:xfrm flipH="1">
            <a:off x="3004067"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热</a:t>
            </a:r>
          </a:p>
        </p:txBody>
      </p:sp>
      <p:sp>
        <p:nvSpPr>
          <p:cNvPr id="80" name="椭圆 79"/>
          <p:cNvSpPr/>
          <p:nvPr userDrawn="1"/>
        </p:nvSpPr>
        <p:spPr>
          <a:xfrm flipH="1">
            <a:off x="3491956"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点</a:t>
            </a:r>
          </a:p>
        </p:txBody>
      </p:sp>
      <p:sp>
        <p:nvSpPr>
          <p:cNvPr id="81" name="椭圆 80"/>
          <p:cNvSpPr/>
          <p:nvPr userDrawn="1"/>
        </p:nvSpPr>
        <p:spPr>
          <a:xfrm flipH="1">
            <a:off x="3979845"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聚</a:t>
            </a:r>
          </a:p>
        </p:txBody>
      </p:sp>
      <p:sp>
        <p:nvSpPr>
          <p:cNvPr id="82" name="椭圆 81"/>
          <p:cNvSpPr/>
          <p:nvPr userDrawn="1"/>
        </p:nvSpPr>
        <p:spPr>
          <a:xfrm flipH="1">
            <a:off x="4467734"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焦</a:t>
            </a:r>
          </a:p>
        </p:txBody>
      </p:sp>
      <p:sp>
        <p:nvSpPr>
          <p:cNvPr id="83" name="TextBox 82"/>
          <p:cNvSpPr txBox="1"/>
          <p:nvPr userDrawn="1"/>
        </p:nvSpPr>
        <p:spPr>
          <a:xfrm>
            <a:off x="4902559" y="2738280"/>
            <a:ext cx="1620957" cy="523220"/>
          </a:xfrm>
          <a:prstGeom prst="rect">
            <a:avLst/>
          </a:prstGeom>
          <a:noFill/>
        </p:spPr>
        <p:txBody>
          <a:bodyPr wrap="none" rtlCol="0">
            <a:spAutoFit/>
          </a:bodyPr>
          <a:lstStyle/>
          <a:p>
            <a:r>
              <a:rPr lang="zh-CN" altLang="en-US" sz="2800" dirty="0">
                <a:solidFill>
                  <a:schemeClr val="bg1"/>
                </a:solidFill>
                <a:latin typeface="+mj-ea"/>
                <a:ea typeface="+mj-ea"/>
              </a:rPr>
              <a:t>归纳拓展</a:t>
            </a:r>
            <a:endParaRPr lang="zh-CN" altLang="en-US" sz="2800" i="0" dirty="0">
              <a:solidFill>
                <a:schemeClr val="bg1"/>
              </a:solidFill>
              <a:latin typeface="+mj-ea"/>
              <a:ea typeface="+mj-ea"/>
            </a:endParaRPr>
          </a:p>
        </p:txBody>
      </p:sp>
      <p:sp>
        <p:nvSpPr>
          <p:cNvPr id="84" name="椭圆 83"/>
          <p:cNvSpPr/>
          <p:nvPr userDrawn="1"/>
        </p:nvSpPr>
        <p:spPr>
          <a:xfrm flipH="1">
            <a:off x="3004067"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典</a:t>
            </a:r>
          </a:p>
        </p:txBody>
      </p:sp>
      <p:sp>
        <p:nvSpPr>
          <p:cNvPr id="85" name="椭圆 84"/>
          <p:cNvSpPr/>
          <p:nvPr userDrawn="1"/>
        </p:nvSpPr>
        <p:spPr>
          <a:xfrm flipH="1">
            <a:off x="3491956"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题</a:t>
            </a:r>
          </a:p>
        </p:txBody>
      </p:sp>
      <p:sp>
        <p:nvSpPr>
          <p:cNvPr id="86" name="椭圆 85"/>
          <p:cNvSpPr/>
          <p:nvPr userDrawn="1"/>
        </p:nvSpPr>
        <p:spPr>
          <a:xfrm flipH="1">
            <a:off x="3979845"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试</a:t>
            </a:r>
          </a:p>
        </p:txBody>
      </p:sp>
      <p:sp>
        <p:nvSpPr>
          <p:cNvPr id="87" name="椭圆 86"/>
          <p:cNvSpPr/>
          <p:nvPr userDrawn="1"/>
        </p:nvSpPr>
        <p:spPr>
          <a:xfrm flipH="1">
            <a:off x="4467734"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做</a:t>
            </a:r>
          </a:p>
        </p:txBody>
      </p:sp>
      <p:sp>
        <p:nvSpPr>
          <p:cNvPr id="88" name="TextBox 87"/>
          <p:cNvSpPr txBox="1"/>
          <p:nvPr userDrawn="1"/>
        </p:nvSpPr>
        <p:spPr>
          <a:xfrm>
            <a:off x="4902559" y="3898007"/>
            <a:ext cx="1620957" cy="523220"/>
          </a:xfrm>
          <a:prstGeom prst="rect">
            <a:avLst/>
          </a:prstGeom>
          <a:noFill/>
        </p:spPr>
        <p:txBody>
          <a:bodyPr wrap="none" rtlCol="0">
            <a:spAutoFit/>
          </a:bodyPr>
          <a:lstStyle/>
          <a:p>
            <a:r>
              <a:rPr lang="zh-CN" altLang="en-US" sz="2800" dirty="0">
                <a:solidFill>
                  <a:schemeClr val="bg1"/>
                </a:solidFill>
                <a:latin typeface="+mj-ea"/>
                <a:ea typeface="+mj-ea"/>
              </a:rPr>
              <a:t>评</a:t>
            </a:r>
            <a:r>
              <a:rPr lang="zh-CN" altLang="en-US" sz="2800" i="0" dirty="0">
                <a:solidFill>
                  <a:schemeClr val="bg1"/>
                </a:solidFill>
                <a:latin typeface="+mj-ea"/>
                <a:ea typeface="+mj-ea"/>
              </a:rPr>
              <a:t>析指正</a:t>
            </a:r>
          </a:p>
        </p:txBody>
      </p:sp>
      <p:sp>
        <p:nvSpPr>
          <p:cNvPr id="89" name="椭圆 88"/>
          <p:cNvSpPr/>
          <p:nvPr userDrawn="1"/>
        </p:nvSpPr>
        <p:spPr>
          <a:xfrm flipH="1">
            <a:off x="3004067"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创</a:t>
            </a:r>
          </a:p>
        </p:txBody>
      </p:sp>
      <p:sp>
        <p:nvSpPr>
          <p:cNvPr id="90" name="椭圆 89"/>
          <p:cNvSpPr/>
          <p:nvPr userDrawn="1"/>
        </p:nvSpPr>
        <p:spPr>
          <a:xfrm flipH="1">
            <a:off x="3491956"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新</a:t>
            </a:r>
          </a:p>
        </p:txBody>
      </p:sp>
      <p:sp>
        <p:nvSpPr>
          <p:cNvPr id="91" name="椭圆 90"/>
          <p:cNvSpPr/>
          <p:nvPr userDrawn="1"/>
        </p:nvSpPr>
        <p:spPr>
          <a:xfrm flipH="1">
            <a:off x="3979845"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模</a:t>
            </a:r>
          </a:p>
        </p:txBody>
      </p:sp>
      <p:sp>
        <p:nvSpPr>
          <p:cNvPr id="92" name="椭圆 91"/>
          <p:cNvSpPr/>
          <p:nvPr userDrawn="1"/>
        </p:nvSpPr>
        <p:spPr>
          <a:xfrm flipH="1">
            <a:off x="4467734"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拟</a:t>
            </a:r>
          </a:p>
        </p:txBody>
      </p:sp>
      <p:sp>
        <p:nvSpPr>
          <p:cNvPr id="93" name="TextBox 92"/>
          <p:cNvSpPr txBox="1"/>
          <p:nvPr userDrawn="1"/>
        </p:nvSpPr>
        <p:spPr>
          <a:xfrm>
            <a:off x="4902559" y="5046629"/>
            <a:ext cx="1620957" cy="523220"/>
          </a:xfrm>
          <a:prstGeom prst="rect">
            <a:avLst/>
          </a:prstGeom>
          <a:noFill/>
        </p:spPr>
        <p:txBody>
          <a:bodyPr wrap="none" rtlCol="0">
            <a:spAutoFit/>
          </a:bodyPr>
          <a:lstStyle/>
          <a:p>
            <a:r>
              <a:rPr lang="zh-CN" altLang="en-US" sz="2800" dirty="0">
                <a:solidFill>
                  <a:schemeClr val="bg1"/>
                </a:solidFill>
                <a:latin typeface="+mj-ea"/>
                <a:ea typeface="+mj-ea"/>
              </a:rPr>
              <a:t>预测演练</a:t>
            </a:r>
            <a:endParaRPr lang="zh-CN" altLang="en-US" sz="2800" i="0" dirty="0">
              <a:solidFill>
                <a:schemeClr val="bg1"/>
              </a:solidFill>
              <a:latin typeface="+mj-ea"/>
              <a:ea typeface="+mj-ea"/>
            </a:endParaRPr>
          </a:p>
        </p:txBody>
      </p:sp>
    </p:spTree>
    <p:extLst>
      <p:ext uri="{BB962C8B-B14F-4D97-AF65-F5344CB8AC3E}">
        <p14:creationId xmlns:p14="http://schemas.microsoft.com/office/powerpoint/2010/main" val="1387326686"/>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2636912"/>
            <a:ext cx="6983760" cy="144016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ctrTitle"/>
          </p:nvPr>
        </p:nvSpPr>
        <p:spPr>
          <a:xfrm>
            <a:off x="3281752" y="2983026"/>
            <a:ext cx="5898760" cy="725633"/>
          </a:xfrm>
          <a:prstGeom prst="rect">
            <a:avLst/>
          </a:prstGeom>
        </p:spPr>
        <p:txBody>
          <a:bodyPr anchor="ctr">
            <a:noAutofit/>
          </a:bodyPr>
          <a:lstStyle>
            <a:lvl1pPr algn="l">
              <a:defRPr sz="3600" b="1" baseline="0">
                <a:solidFill>
                  <a:schemeClr val="bg1"/>
                </a:solidFill>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pic>
        <p:nvPicPr>
          <p:cNvPr id="11" name="图片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77425" y="2994177"/>
            <a:ext cx="737932" cy="725633"/>
          </a:xfrm>
          <a:prstGeom prst="rect">
            <a:avLst/>
          </a:prstGeom>
        </p:spPr>
      </p:pic>
    </p:spTree>
    <p:extLst>
      <p:ext uri="{BB962C8B-B14F-4D97-AF65-F5344CB8AC3E}">
        <p14:creationId xmlns:p14="http://schemas.microsoft.com/office/powerpoint/2010/main" val="3092295814"/>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2636912"/>
            <a:ext cx="6983760" cy="144016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ctrTitle"/>
          </p:nvPr>
        </p:nvSpPr>
        <p:spPr>
          <a:xfrm>
            <a:off x="3281752" y="2910011"/>
            <a:ext cx="5898760" cy="893961"/>
          </a:xfrm>
          <a:prstGeom prst="rect">
            <a:avLst/>
          </a:prstGeom>
        </p:spPr>
        <p:txBody>
          <a:bodyPr>
            <a:noAutofit/>
          </a:bodyPr>
          <a:lstStyle>
            <a:lvl1pPr algn="l">
              <a:defRPr sz="3600" b="1" baseline="0">
                <a:solidFill>
                  <a:schemeClr val="bg1"/>
                </a:solidFill>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spTree>
    <p:extLst>
      <p:ext uri="{BB962C8B-B14F-4D97-AF65-F5344CB8AC3E}">
        <p14:creationId xmlns:p14="http://schemas.microsoft.com/office/powerpoint/2010/main" val="1130062492"/>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4"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273692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命题调研">
    <p:spTree>
      <p:nvGrpSpPr>
        <p:cNvPr id="1" name=""/>
        <p:cNvGrpSpPr/>
        <p:nvPr/>
      </p:nvGrpSpPr>
      <p:grpSpPr>
        <a:xfrm>
          <a:off x="0" y="0"/>
          <a:ext cx="0" cy="0"/>
          <a:chOff x="0" y="0"/>
          <a:chExt cx="0" cy="0"/>
        </a:xfrm>
      </p:grpSpPr>
      <p:sp>
        <p:nvSpPr>
          <p:cNvPr id="7" name="同侧圆角矩形 6"/>
          <p:cNvSpPr/>
          <p:nvPr userDrawn="1"/>
        </p:nvSpPr>
        <p:spPr>
          <a:xfrm>
            <a:off x="3275856" y="538157"/>
            <a:ext cx="1152128"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考点一</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8" name="直接连接符 7"/>
          <p:cNvCxnSpPr/>
          <p:nvPr userDrawn="1"/>
        </p:nvCxnSpPr>
        <p:spPr>
          <a:xfrm>
            <a:off x="3401285" y="874706"/>
            <a:ext cx="885777"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10"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90661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热点聚焦">
    <p:spTree>
      <p:nvGrpSpPr>
        <p:cNvPr id="1" name=""/>
        <p:cNvGrpSpPr/>
        <p:nvPr/>
      </p:nvGrpSpPr>
      <p:grpSpPr>
        <a:xfrm>
          <a:off x="0" y="0"/>
          <a:ext cx="0" cy="0"/>
          <a:chOff x="0" y="0"/>
          <a:chExt cx="0" cy="0"/>
        </a:xfrm>
      </p:grpSpPr>
      <p:sp>
        <p:nvSpPr>
          <p:cNvPr id="11" name="同侧圆角矩形 10"/>
          <p:cNvSpPr/>
          <p:nvPr userDrawn="1"/>
        </p:nvSpPr>
        <p:spPr>
          <a:xfrm>
            <a:off x="4476825" y="538157"/>
            <a:ext cx="1155417"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考点二</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4597645" y="876904"/>
            <a:ext cx="940217"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73782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 Target="../slides/slide17.xml"/><Relationship Id="rId2" Type="http://schemas.openxmlformats.org/officeDocument/2006/relationships/slideLayout" Target="../slideLayouts/slideLayout2.xml"/><Relationship Id="rId16" Type="http://schemas.openxmlformats.org/officeDocument/2006/relationships/slide" Target="../slides/slide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3171825" y="467380"/>
            <a:ext cx="5000575" cy="44134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1" name="矩形 20"/>
          <p:cNvSpPr/>
          <p:nvPr/>
        </p:nvSpPr>
        <p:spPr>
          <a:xfrm>
            <a:off x="-1" y="6738378"/>
            <a:ext cx="9157036" cy="128253"/>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矩形 22"/>
          <p:cNvSpPr/>
          <p:nvPr/>
        </p:nvSpPr>
        <p:spPr>
          <a:xfrm>
            <a:off x="8172400" y="467380"/>
            <a:ext cx="971600" cy="441340"/>
          </a:xfrm>
          <a:prstGeom prst="rect">
            <a:avLst/>
          </a:prstGeom>
          <a:solidFill>
            <a:srgbClr val="FC92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1433638" y="0"/>
            <a:ext cx="1711621" cy="90872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黑体" panose="02010600030101010101" pitchFamily="2" charset="-122"/>
                <a:ea typeface="黑体" panose="02010600030101010101" pitchFamily="2" charset="-122"/>
              </a:rPr>
              <a:t>第八单元</a:t>
            </a:r>
            <a:endParaRPr lang="zh-CN" altLang="en-US" b="1" dirty="0">
              <a:solidFill>
                <a:schemeClr val="bg1"/>
              </a:solidFill>
              <a:latin typeface="黑体" panose="02010600030101010101" pitchFamily="2" charset="-122"/>
              <a:ea typeface="黑体" panose="02010600030101010101" pitchFamily="2" charset="-122"/>
            </a:endParaRPr>
          </a:p>
        </p:txBody>
      </p:sp>
      <p:cxnSp>
        <p:nvCxnSpPr>
          <p:cNvPr id="25" name="直接连接符 24"/>
          <p:cNvCxnSpPr/>
          <p:nvPr/>
        </p:nvCxnSpPr>
        <p:spPr>
          <a:xfrm flipH="1">
            <a:off x="0" y="6727668"/>
            <a:ext cx="9144000" cy="0"/>
          </a:xfrm>
          <a:prstGeom prst="line">
            <a:avLst/>
          </a:prstGeom>
          <a:ln w="12700">
            <a:solidFill>
              <a:srgbClr val="E20000"/>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 y="937527"/>
            <a:ext cx="9144000" cy="3600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同侧圆角矩形 29">
            <a:hlinkClick r:id="rId16" action="ppaction://hlinksldjump" tooltip="点击进入"/>
          </p:cNvPr>
          <p:cNvSpPr/>
          <p:nvPr/>
        </p:nvSpPr>
        <p:spPr>
          <a:xfrm>
            <a:off x="3275856" y="607236"/>
            <a:ext cx="1142743"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考点一</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7" name="灯片编号占位符 3"/>
          <p:cNvSpPr>
            <a:spLocks noGrp="1"/>
          </p:cNvSpPr>
          <p:nvPr>
            <p:ph type="sldNum" sz="quarter" idx="4"/>
          </p:nvPr>
        </p:nvSpPr>
        <p:spPr>
          <a:xfrm>
            <a:off x="8374429" y="507713"/>
            <a:ext cx="662067" cy="365125"/>
          </a:xfrm>
          <a:prstGeom prst="rect">
            <a:avLst/>
          </a:prstGeom>
        </p:spPr>
        <p:txBody>
          <a:bodyPr/>
          <a:lstStyle>
            <a:lvl1pPr>
              <a:defRPr>
                <a:solidFill>
                  <a:schemeClr val="bg1"/>
                </a:solidFill>
                <a:latin typeface="+mj-ea"/>
                <a:ea typeface="+mj-ea"/>
              </a:defRPr>
            </a:lvl1pPr>
          </a:lstStyle>
          <a:p>
            <a:fld id="{4BF17FCF-D4DA-449D-A468-DDB7E43619E6}" type="slidenum">
              <a:rPr lang="zh-CN" altLang="en-US" smtClean="0"/>
              <a:pPr/>
              <a:t>‹#›</a:t>
            </a:fld>
            <a:endParaRPr lang="zh-CN" altLang="en-US" dirty="0"/>
          </a:p>
        </p:txBody>
      </p:sp>
      <p:sp>
        <p:nvSpPr>
          <p:cNvPr id="15" name="同侧圆角矩形 14">
            <a:hlinkClick r:id="rId17" action="ppaction://hlinksldjump" tooltip="点击进入"/>
          </p:cNvPr>
          <p:cNvSpPr/>
          <p:nvPr/>
        </p:nvSpPr>
        <p:spPr>
          <a:xfrm>
            <a:off x="4479118" y="607236"/>
            <a:ext cx="1142743"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考点二</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6" name="同侧圆角矩形 15">
            <a:hlinkClick r:id="" action="ppaction://noaction" tooltip="点击进入"/>
          </p:cNvPr>
          <p:cNvSpPr/>
          <p:nvPr/>
        </p:nvSpPr>
        <p:spPr>
          <a:xfrm>
            <a:off x="5682380" y="607236"/>
            <a:ext cx="1913956"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核心素养专项提升</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52772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 id="2147483662"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339752" y="2983026"/>
            <a:ext cx="6763711" cy="725633"/>
          </a:xfrm>
        </p:spPr>
        <p:txBody>
          <a:bodyPr/>
          <a:lstStyle/>
          <a:p>
            <a:r>
              <a:rPr lang="en-US" altLang="zh-CN" sz="3200"/>
              <a:t>Part 6</a:t>
            </a:r>
            <a:r>
              <a:rPr lang="zh-CN" altLang="en-US" sz="3200"/>
              <a:t>　积素材　谱写极优话题篇章</a:t>
            </a:r>
            <a:endParaRPr lang="zh-CN" altLang="zh-CN" sz="3200" dirty="0"/>
          </a:p>
        </p:txBody>
      </p:sp>
    </p:spTree>
    <p:extLst>
      <p:ext uri="{BB962C8B-B14F-4D97-AF65-F5344CB8AC3E}">
        <p14:creationId xmlns:p14="http://schemas.microsoft.com/office/powerpoint/2010/main" val="2698560444"/>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10</a:t>
            </a:fld>
            <a:r>
              <a:rPr lang="en-US" altLang="zh-CN" dirty="0"/>
              <a:t>-</a:t>
            </a:r>
            <a:endParaRPr lang="zh-CN" altLang="en-US" dirty="0"/>
          </a:p>
        </p:txBody>
      </p:sp>
      <p:sp>
        <p:nvSpPr>
          <p:cNvPr id="2" name="矩形 1"/>
          <p:cNvSpPr>
            <a:spLocks noChangeAspect="1"/>
          </p:cNvSpPr>
          <p:nvPr/>
        </p:nvSpPr>
        <p:spPr>
          <a:xfrm>
            <a:off x="508000" y="1701069"/>
            <a:ext cx="8128000" cy="370986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22</a:t>
            </a:r>
            <a:r>
              <a:rPr lang="en-US" altLang="zh-CN" sz="2200">
                <a:solidFill>
                  <a:srgbClr val="000000"/>
                </a:solidFill>
                <a:latin typeface="Times New Roman" panose="02020603050405020304" pitchFamily="18" charset="0"/>
                <a:cs typeface="Times New Roman" panose="02020603050405020304" pitchFamily="18" charset="0"/>
              </a:rPr>
              <a:t>.live in harmony </a:t>
            </a:r>
            <a:r>
              <a:rPr lang="zh-CN" altLang="zh-CN" sz="2200">
                <a:solidFill>
                  <a:srgbClr val="000000"/>
                </a:solidFill>
                <a:latin typeface="Times New Roman" panose="02020603050405020304" pitchFamily="18" charset="0"/>
                <a:cs typeface="Times New Roman" panose="02020603050405020304" pitchFamily="18" charset="0"/>
              </a:rPr>
              <a:t>和睦相处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23</a:t>
            </a:r>
            <a:r>
              <a:rPr lang="en-US" altLang="zh-CN" sz="2200">
                <a:solidFill>
                  <a:srgbClr val="000000"/>
                </a:solidFill>
                <a:latin typeface="Times New Roman" panose="02020603050405020304" pitchFamily="18" charset="0"/>
                <a:cs typeface="Times New Roman" panose="02020603050405020304" pitchFamily="18" charset="0"/>
              </a:rPr>
              <a:t>.give thanks to sb. for sth.</a:t>
            </a:r>
            <a:r>
              <a:rPr lang="zh-CN" altLang="zh-CN" sz="2200">
                <a:solidFill>
                  <a:srgbClr val="000000"/>
                </a:solidFill>
                <a:latin typeface="Times New Roman" panose="02020603050405020304" pitchFamily="18" charset="0"/>
                <a:cs typeface="Times New Roman" panose="02020603050405020304" pitchFamily="18" charset="0"/>
              </a:rPr>
              <a:t>为某事感谢某人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24</a:t>
            </a:r>
            <a:r>
              <a:rPr lang="en-US" altLang="zh-CN" sz="2200">
                <a:solidFill>
                  <a:srgbClr val="000000"/>
                </a:solidFill>
                <a:latin typeface="Times New Roman" panose="02020603050405020304" pitchFamily="18" charset="0"/>
                <a:cs typeface="Times New Roman" panose="02020603050405020304" pitchFamily="18" charset="0"/>
              </a:rPr>
              <a:t>.be satisfied with </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满意</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25</a:t>
            </a:r>
            <a:r>
              <a:rPr lang="en-US" altLang="zh-CN" sz="2200">
                <a:solidFill>
                  <a:srgbClr val="000000"/>
                </a:solidFill>
                <a:latin typeface="Times New Roman" panose="02020603050405020304" pitchFamily="18" charset="0"/>
                <a:cs typeface="Times New Roman" panose="02020603050405020304" pitchFamily="18" charset="0"/>
              </a:rPr>
              <a:t>.get along with </a:t>
            </a:r>
            <a:r>
              <a:rPr lang="zh-CN" altLang="zh-CN" sz="2200">
                <a:solidFill>
                  <a:srgbClr val="000000"/>
                </a:solidFill>
                <a:latin typeface="Times New Roman" panose="02020603050405020304" pitchFamily="18" charset="0"/>
                <a:cs typeface="Times New Roman" panose="02020603050405020304" pitchFamily="18" charset="0"/>
              </a:rPr>
              <a:t>取得进展</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相处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26</a:t>
            </a:r>
            <a:r>
              <a:rPr lang="en-US" altLang="zh-CN" sz="2200">
                <a:solidFill>
                  <a:srgbClr val="000000"/>
                </a:solidFill>
                <a:latin typeface="Times New Roman" panose="02020603050405020304" pitchFamily="18" charset="0"/>
                <a:cs typeface="Times New Roman" panose="02020603050405020304" pitchFamily="18" charset="0"/>
              </a:rPr>
              <a:t>.feel accustomed to </a:t>
            </a:r>
            <a:r>
              <a:rPr lang="zh-CN" altLang="zh-CN" sz="2200">
                <a:solidFill>
                  <a:srgbClr val="000000"/>
                </a:solidFill>
                <a:latin typeface="Times New Roman" panose="02020603050405020304" pitchFamily="18" charset="0"/>
                <a:cs typeface="Times New Roman" panose="02020603050405020304" pitchFamily="18" charset="0"/>
              </a:rPr>
              <a:t>习惯于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27</a:t>
            </a:r>
            <a:r>
              <a:rPr lang="en-US" altLang="zh-CN" sz="2200">
                <a:solidFill>
                  <a:srgbClr val="000000"/>
                </a:solidFill>
                <a:latin typeface="Times New Roman" panose="02020603050405020304" pitchFamily="18" charset="0"/>
                <a:cs typeface="Times New Roman" panose="02020603050405020304" pitchFamily="18" charset="0"/>
              </a:rPr>
              <a:t>.benefit from </a:t>
            </a:r>
            <a:r>
              <a:rPr lang="zh-CN" altLang="zh-CN" sz="2200">
                <a:solidFill>
                  <a:srgbClr val="000000"/>
                </a:solidFill>
                <a:latin typeface="Times New Roman" panose="02020603050405020304" pitchFamily="18" charset="0"/>
                <a:cs typeface="Times New Roman" panose="02020603050405020304" pitchFamily="18" charset="0"/>
              </a:rPr>
              <a:t>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中受益</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28</a:t>
            </a:r>
            <a:r>
              <a:rPr lang="en-US" altLang="zh-CN" sz="2200">
                <a:solidFill>
                  <a:srgbClr val="000000"/>
                </a:solidFill>
                <a:latin typeface="Times New Roman" panose="02020603050405020304" pitchFamily="18" charset="0"/>
                <a:cs typeface="Times New Roman" panose="02020603050405020304" pitchFamily="18" charset="0"/>
              </a:rPr>
              <a:t>.feed/raise/support a family </a:t>
            </a:r>
            <a:r>
              <a:rPr lang="zh-CN" altLang="zh-CN" sz="2200">
                <a:solidFill>
                  <a:srgbClr val="000000"/>
                </a:solidFill>
                <a:latin typeface="Times New Roman" panose="02020603050405020304" pitchFamily="18" charset="0"/>
                <a:cs typeface="Times New Roman" panose="02020603050405020304" pitchFamily="18" charset="0"/>
              </a:rPr>
              <a:t>养家</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29</a:t>
            </a:r>
            <a:r>
              <a:rPr lang="en-US" altLang="zh-CN" sz="2200">
                <a:solidFill>
                  <a:srgbClr val="000000"/>
                </a:solidFill>
                <a:latin typeface="Times New Roman" panose="02020603050405020304" pitchFamily="18" charset="0"/>
                <a:cs typeface="Times New Roman" panose="02020603050405020304" pitchFamily="18" charset="0"/>
              </a:rPr>
              <a:t>.with the encouragement of...</a:t>
            </a:r>
            <a:r>
              <a:rPr lang="zh-CN" altLang="zh-CN" sz="2200">
                <a:solidFill>
                  <a:srgbClr val="000000"/>
                </a:solidFill>
                <a:latin typeface="Times New Roman" panose="02020603050405020304" pitchFamily="18" charset="0"/>
                <a:cs typeface="Times New Roman" panose="02020603050405020304" pitchFamily="18" charset="0"/>
              </a:rPr>
              <a:t>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的鼓励下</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30</a:t>
            </a:r>
            <a:r>
              <a:rPr lang="en-US" altLang="zh-CN" sz="2200">
                <a:solidFill>
                  <a:srgbClr val="000000"/>
                </a:solidFill>
                <a:latin typeface="Times New Roman" panose="02020603050405020304" pitchFamily="18" charset="0"/>
                <a:cs typeface="Times New Roman" panose="02020603050405020304" pitchFamily="18" charset="0"/>
              </a:rPr>
              <a:t>.have a better relationship with...</a:t>
            </a:r>
            <a:r>
              <a:rPr lang="zh-CN" altLang="zh-CN" sz="2200">
                <a:solidFill>
                  <a:srgbClr val="000000"/>
                </a:solidFill>
                <a:latin typeface="Times New Roman" panose="02020603050405020304" pitchFamily="18" charset="0"/>
                <a:cs typeface="Times New Roman" panose="02020603050405020304" pitchFamily="18" charset="0"/>
              </a:rPr>
              <a:t>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有良好的关系</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3186061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11</a:t>
            </a:fld>
            <a:r>
              <a:rPr lang="en-US" altLang="zh-CN" dirty="0"/>
              <a:t>-</a:t>
            </a:r>
            <a:endParaRPr lang="zh-CN" altLang="en-US" dirty="0"/>
          </a:p>
        </p:txBody>
      </p:sp>
      <p:sp>
        <p:nvSpPr>
          <p:cNvPr id="2" name="矩形 1"/>
          <p:cNvSpPr>
            <a:spLocks noChangeAspect="1"/>
          </p:cNvSpPr>
          <p:nvPr/>
        </p:nvSpPr>
        <p:spPr>
          <a:xfrm>
            <a:off x="508000" y="1046406"/>
            <a:ext cx="8128000" cy="533492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.We can live without a brother,but not without a friend.</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我们的生活中可以没有兄弟</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但不能没有朋友。</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.I</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m lucky to live in a strict yet loving family.</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我非常幸运能生活在一个要求严格却充满爱的家庭。</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.That was the first time I had ever seen my father cry.</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那是我生平第一次看见父亲哭泣。</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.A true friend is someone who reaches for your hand and touches your heart.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真正的朋友是一个可以援手帮助你并触动你心扉的人。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.Meanwhile,I learned to communicate actively with people around me.</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与此同时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我学着与周围的人积极沟通交流。</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0901640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12</a:t>
            </a:fld>
            <a:r>
              <a:rPr lang="en-US" altLang="zh-CN" dirty="0"/>
              <a:t>-</a:t>
            </a:r>
            <a:endParaRPr lang="zh-CN" altLang="en-US" dirty="0"/>
          </a:p>
        </p:txBody>
      </p:sp>
      <p:sp>
        <p:nvSpPr>
          <p:cNvPr id="2" name="矩形 1"/>
          <p:cNvSpPr>
            <a:spLocks noChangeAspect="1"/>
          </p:cNvSpPr>
          <p:nvPr/>
        </p:nvSpPr>
        <p:spPr>
          <a:xfrm>
            <a:off x="508000" y="1708603"/>
            <a:ext cx="8128000" cy="3694794"/>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.She is so kind to me,which makes me feel as if I were her own daughter.</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她对我这么好</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以至于让我感觉自己就像是她的亲女儿一样。</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.With their help,I tried my best to study hard and succeeded in entering a key university.</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在他们的帮助下</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我努力学习</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并成功被一所重点大学录取。</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.It was with sincerity and faithfulness that we created a harmonious atmosphere.</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我们正是用真诚和忠实创建了一个和谐的氛围。</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6406291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13</a:t>
            </a:fld>
            <a:r>
              <a:rPr lang="en-US" altLang="zh-CN" dirty="0"/>
              <a:t>-</a:t>
            </a:r>
            <a:endParaRPr lang="zh-CN" altLang="en-US" dirty="0"/>
          </a:p>
        </p:txBody>
      </p:sp>
      <p:sp>
        <p:nvSpPr>
          <p:cNvPr id="2" name="矩形 1"/>
          <p:cNvSpPr>
            <a:spLocks noChangeAspect="1"/>
          </p:cNvSpPr>
          <p:nvPr/>
        </p:nvSpPr>
        <p:spPr>
          <a:xfrm>
            <a:off x="508000" y="1497936"/>
            <a:ext cx="8128000" cy="411612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你们班来自意大利的交换生</a:t>
            </a:r>
            <a:r>
              <a:rPr lang="en-US" altLang="zh-CN" sz="2200">
                <a:solidFill>
                  <a:srgbClr val="000000"/>
                </a:solidFill>
                <a:latin typeface="Times New Roman" panose="02020603050405020304" pitchFamily="18" charset="0"/>
                <a:cs typeface="Times New Roman" panose="02020603050405020304" pitchFamily="18" charset="0"/>
              </a:rPr>
              <a:t>Alex</a:t>
            </a:r>
            <a:r>
              <a:rPr lang="zh-CN" altLang="zh-CN" sz="2200">
                <a:solidFill>
                  <a:srgbClr val="000000"/>
                </a:solidFill>
                <a:latin typeface="Times New Roman" panose="02020603050405020304" pitchFamily="18" charset="0"/>
                <a:cs typeface="Times New Roman" panose="02020603050405020304" pitchFamily="18" charset="0"/>
              </a:rPr>
              <a:t>最近生病住院</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很久没有来上课。请你根据所给提示用英语给他写一封电子邮件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要点包括</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表示同情</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给予安慰</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表达祝愿。</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9387959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14</a:t>
            </a:fld>
            <a:r>
              <a:rPr lang="en-US" altLang="zh-CN" dirty="0"/>
              <a:t>-</a:t>
            </a:r>
            <a:endParaRPr lang="zh-CN" altLang="en-US" dirty="0"/>
          </a:p>
        </p:txBody>
      </p:sp>
      <p:sp>
        <p:nvSpPr>
          <p:cNvPr id="3" name="矩形 2"/>
          <p:cNvSpPr>
            <a:spLocks noChangeAspect="1"/>
          </p:cNvSpPr>
          <p:nvPr/>
        </p:nvSpPr>
        <p:spPr>
          <a:xfrm>
            <a:off x="508000" y="1052736"/>
            <a:ext cx="8128000" cy="5334922"/>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Alex,</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can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tell you how sorry I felt to hear that you are ill.I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writing to express my deepest sympathy for you.</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It must be boring and lonely for you to stay in hospital.I have had the same experience,so I know what you are going through.However,things won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be as bad as you think.As long as you follow the doctors</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 advice,you</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re sure to recover soon.Besides,dipping into the magazines may help kill the boring time.Finally,you can keep in touch with your friends online.If I can be of any help,please don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hesitate to let me know.</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hope you</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ll recover and continue your studies as soon as possible.</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2865938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15</a:t>
            </a:fld>
            <a:r>
              <a:rPr lang="en-US" altLang="zh-CN" dirty="0"/>
              <a:t>-</a:t>
            </a:r>
            <a:endParaRPr lang="zh-CN" altLang="en-US" dirty="0"/>
          </a:p>
        </p:txBody>
      </p:sp>
      <p:sp>
        <p:nvSpPr>
          <p:cNvPr id="2" name="矩形 1"/>
          <p:cNvSpPr>
            <a:spLocks noChangeAspect="1"/>
          </p:cNvSpPr>
          <p:nvPr/>
        </p:nvSpPr>
        <p:spPr>
          <a:xfrm>
            <a:off x="508000" y="980728"/>
            <a:ext cx="8128000" cy="5373779"/>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话题三</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多样生活</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.outing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远足</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外出游玩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.feast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节日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盛宴</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.admission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允许进入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入场费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承认</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.haircut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理发</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.tasty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美味的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.experience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经历</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.laundry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洗衣店</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待洗衣物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.diverse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多种多样的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不同的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.badminton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羽毛球</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.concert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音乐会</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.cooking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烹调</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7114712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16</a:t>
            </a:fld>
            <a:r>
              <a:rPr lang="en-US" altLang="zh-CN" dirty="0"/>
              <a:t>-</a:t>
            </a:r>
            <a:endParaRPr lang="zh-CN" altLang="en-US" dirty="0"/>
          </a:p>
        </p:txBody>
      </p:sp>
      <p:sp>
        <p:nvSpPr>
          <p:cNvPr id="2" name="矩形 1"/>
          <p:cNvSpPr>
            <a:spLocks noChangeAspect="1"/>
          </p:cNvSpPr>
          <p:nvPr/>
        </p:nvSpPr>
        <p:spPr>
          <a:xfrm>
            <a:off x="508000" y="1497936"/>
            <a:ext cx="8128000" cy="411612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.enjoyable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令人愉快的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有乐趣的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13</a:t>
            </a:r>
            <a:r>
              <a:rPr lang="en-US" altLang="zh-CN" sz="2200">
                <a:solidFill>
                  <a:srgbClr val="000000"/>
                </a:solidFill>
                <a:latin typeface="Times New Roman" panose="02020603050405020304" pitchFamily="18" charset="0"/>
                <a:cs typeface="Times New Roman" panose="02020603050405020304" pitchFamily="18" charset="0"/>
              </a:rPr>
              <a:t>.entertainment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款待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娱乐</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娱乐表演</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14</a:t>
            </a:r>
            <a:r>
              <a:rPr lang="en-US" altLang="zh-CN" sz="2200">
                <a:solidFill>
                  <a:srgbClr val="000000"/>
                </a:solidFill>
                <a:latin typeface="Times New Roman" panose="02020603050405020304" pitchFamily="18" charset="0"/>
                <a:cs typeface="Times New Roman" panose="02020603050405020304" pitchFamily="18" charset="0"/>
              </a:rPr>
              <a:t>.amuse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逗乐</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使</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娱乐</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15</a:t>
            </a:r>
            <a:r>
              <a:rPr lang="en-US" altLang="zh-CN" sz="2200">
                <a:solidFill>
                  <a:srgbClr val="000000"/>
                </a:solidFill>
                <a:latin typeface="Times New Roman" panose="02020603050405020304" pitchFamily="18" charset="0"/>
                <a:cs typeface="Times New Roman" panose="02020603050405020304" pitchFamily="18" charset="0"/>
              </a:rPr>
              <a:t>.applaud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鼓掌</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喝彩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称赞</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16</a:t>
            </a:r>
            <a:r>
              <a:rPr lang="en-US" altLang="zh-CN" sz="2200">
                <a:solidFill>
                  <a:srgbClr val="000000"/>
                </a:solidFill>
                <a:latin typeface="Times New Roman" panose="02020603050405020304" pitchFamily="18" charset="0"/>
                <a:cs typeface="Times New Roman" panose="02020603050405020304" pitchFamily="18" charset="0"/>
              </a:rPr>
              <a:t>.performance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表演</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17</a:t>
            </a:r>
            <a:r>
              <a:rPr lang="en-US" altLang="zh-CN" sz="2200">
                <a:solidFill>
                  <a:srgbClr val="000000"/>
                </a:solidFill>
                <a:latin typeface="Times New Roman" panose="02020603050405020304" pitchFamily="18" charset="0"/>
                <a:cs typeface="Times New Roman" panose="02020603050405020304" pitchFamily="18" charset="0"/>
              </a:rPr>
              <a:t>.cheer </a:t>
            </a:r>
            <a:r>
              <a:rPr lang="en-US" altLang="zh-CN" sz="2200" i="1">
                <a:solidFill>
                  <a:srgbClr val="000000"/>
                </a:solidFill>
                <a:latin typeface="Times New Roman" panose="02020603050405020304" pitchFamily="18" charset="0"/>
                <a:cs typeface="Times New Roman" panose="02020603050405020304" pitchFamily="18" charset="0"/>
              </a:rPr>
              <a:t>v.</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欢呼</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喝彩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18</a:t>
            </a:r>
            <a:r>
              <a:rPr lang="en-US" altLang="zh-CN" sz="2200">
                <a:solidFill>
                  <a:srgbClr val="000000"/>
                </a:solidFill>
                <a:latin typeface="Times New Roman" panose="02020603050405020304" pitchFamily="18" charset="0"/>
                <a:cs typeface="Times New Roman" panose="02020603050405020304" pitchFamily="18" charset="0"/>
              </a:rPr>
              <a:t>.audience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听众</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观众</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19</a:t>
            </a:r>
            <a:r>
              <a:rPr lang="en-US" altLang="zh-CN" sz="2200">
                <a:solidFill>
                  <a:srgbClr val="000000"/>
                </a:solidFill>
                <a:latin typeface="Times New Roman" panose="02020603050405020304" pitchFamily="18" charset="0"/>
                <a:cs typeface="Times New Roman" panose="02020603050405020304" pitchFamily="18" charset="0"/>
              </a:rPr>
              <a:t>.band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乐队</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20</a:t>
            </a:r>
            <a:r>
              <a:rPr lang="en-US" altLang="zh-CN" sz="2200">
                <a:solidFill>
                  <a:srgbClr val="000000"/>
                </a:solidFill>
                <a:latin typeface="Times New Roman" panose="02020603050405020304" pitchFamily="18" charset="0"/>
                <a:cs typeface="Times New Roman" panose="02020603050405020304" pitchFamily="18" charset="0"/>
              </a:rPr>
              <a:t>.stage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舞台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阶段</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21</a:t>
            </a:r>
            <a:r>
              <a:rPr lang="en-US" altLang="zh-CN" sz="2200">
                <a:solidFill>
                  <a:srgbClr val="000000"/>
                </a:solidFill>
                <a:latin typeface="Times New Roman" panose="02020603050405020304" pitchFamily="18" charset="0"/>
                <a:cs typeface="Times New Roman" panose="02020603050405020304" pitchFamily="18" charset="0"/>
              </a:rPr>
              <a:t>.go outdoors </a:t>
            </a:r>
            <a:r>
              <a:rPr lang="zh-CN" altLang="zh-CN" sz="2200">
                <a:solidFill>
                  <a:srgbClr val="000000"/>
                </a:solidFill>
                <a:latin typeface="Times New Roman" panose="02020603050405020304" pitchFamily="18" charset="0"/>
                <a:cs typeface="Times New Roman" panose="02020603050405020304" pitchFamily="18" charset="0"/>
              </a:rPr>
              <a:t>去户外</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6724599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17</a:t>
            </a:fld>
            <a:r>
              <a:rPr lang="en-US" altLang="zh-CN" dirty="0"/>
              <a:t>-</a:t>
            </a:r>
            <a:endParaRPr lang="zh-CN" altLang="en-US" dirty="0"/>
          </a:p>
        </p:txBody>
      </p:sp>
      <p:sp>
        <p:nvSpPr>
          <p:cNvPr id="2" name="矩形 1"/>
          <p:cNvSpPr>
            <a:spLocks noChangeAspect="1"/>
          </p:cNvSpPr>
          <p:nvPr/>
        </p:nvSpPr>
        <p:spPr>
          <a:xfrm>
            <a:off x="508000" y="1701069"/>
            <a:ext cx="8128000" cy="370986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22</a:t>
            </a:r>
            <a:r>
              <a:rPr lang="en-US" altLang="zh-CN" sz="2200">
                <a:solidFill>
                  <a:srgbClr val="000000"/>
                </a:solidFill>
                <a:latin typeface="Times New Roman" panose="02020603050405020304" pitchFamily="18" charset="0"/>
                <a:cs typeface="Times New Roman" panose="02020603050405020304" pitchFamily="18" charset="0"/>
              </a:rPr>
              <a:t>.hold various entertainment activities </a:t>
            </a:r>
            <a:r>
              <a:rPr lang="zh-CN" altLang="zh-CN" sz="2200">
                <a:solidFill>
                  <a:srgbClr val="000000"/>
                </a:solidFill>
                <a:latin typeface="Times New Roman" panose="02020603050405020304" pitchFamily="18" charset="0"/>
                <a:cs typeface="Times New Roman" panose="02020603050405020304" pitchFamily="18" charset="0"/>
              </a:rPr>
              <a:t>开展各种文娱活动</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23</a:t>
            </a:r>
            <a:r>
              <a:rPr lang="en-US" altLang="zh-CN" sz="2200">
                <a:solidFill>
                  <a:srgbClr val="000000"/>
                </a:solidFill>
                <a:latin typeface="Times New Roman" panose="02020603050405020304" pitchFamily="18" charset="0"/>
                <a:cs typeface="Times New Roman" panose="02020603050405020304" pitchFamily="18" charset="0"/>
              </a:rPr>
              <a:t>.social practice </a:t>
            </a:r>
            <a:r>
              <a:rPr lang="zh-CN" altLang="zh-CN" sz="2200">
                <a:solidFill>
                  <a:srgbClr val="000000"/>
                </a:solidFill>
                <a:latin typeface="Times New Roman" panose="02020603050405020304" pitchFamily="18" charset="0"/>
                <a:cs typeface="Times New Roman" panose="02020603050405020304" pitchFamily="18" charset="0"/>
              </a:rPr>
              <a:t>社会实践</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24</a:t>
            </a:r>
            <a:r>
              <a:rPr lang="en-US" altLang="zh-CN" sz="2200">
                <a:solidFill>
                  <a:srgbClr val="000000"/>
                </a:solidFill>
                <a:latin typeface="Times New Roman" panose="02020603050405020304" pitchFamily="18" charset="0"/>
                <a:cs typeface="Times New Roman" panose="02020603050405020304" pitchFamily="18" charset="0"/>
              </a:rPr>
              <a:t>.pay a visit to sb.</a:t>
            </a:r>
            <a:r>
              <a:rPr lang="zh-CN" altLang="zh-CN" sz="2200">
                <a:solidFill>
                  <a:srgbClr val="000000"/>
                </a:solidFill>
                <a:latin typeface="Times New Roman" panose="02020603050405020304" pitchFamily="18" charset="0"/>
                <a:cs typeface="Times New Roman" panose="02020603050405020304" pitchFamily="18" charset="0"/>
              </a:rPr>
              <a:t>拜访某人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25</a:t>
            </a:r>
            <a:r>
              <a:rPr lang="en-US" altLang="zh-CN" sz="2200">
                <a:solidFill>
                  <a:srgbClr val="000000"/>
                </a:solidFill>
                <a:latin typeface="Times New Roman" panose="02020603050405020304" pitchFamily="18" charset="0"/>
                <a:cs typeface="Times New Roman" panose="02020603050405020304" pitchFamily="18" charset="0"/>
              </a:rPr>
              <a:t>.make one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bed </a:t>
            </a:r>
            <a:r>
              <a:rPr lang="zh-CN" altLang="zh-CN" sz="2200">
                <a:solidFill>
                  <a:srgbClr val="000000"/>
                </a:solidFill>
                <a:latin typeface="Times New Roman" panose="02020603050405020304" pitchFamily="18" charset="0"/>
                <a:cs typeface="Times New Roman" panose="02020603050405020304" pitchFamily="18" charset="0"/>
              </a:rPr>
              <a:t>整理床铺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26</a:t>
            </a:r>
            <a:r>
              <a:rPr lang="en-US" altLang="zh-CN" sz="2200">
                <a:solidFill>
                  <a:srgbClr val="000000"/>
                </a:solidFill>
                <a:latin typeface="Times New Roman" panose="02020603050405020304" pitchFamily="18" charset="0"/>
                <a:cs typeface="Times New Roman" panose="02020603050405020304" pitchFamily="18" charset="0"/>
              </a:rPr>
              <a:t>.take the dog for a walk </a:t>
            </a:r>
            <a:r>
              <a:rPr lang="zh-CN" altLang="zh-CN" sz="2200">
                <a:solidFill>
                  <a:srgbClr val="000000"/>
                </a:solidFill>
                <a:latin typeface="Times New Roman" panose="02020603050405020304" pitchFamily="18" charset="0"/>
                <a:cs typeface="Times New Roman" panose="02020603050405020304" pitchFamily="18" charset="0"/>
              </a:rPr>
              <a:t>遛狗</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27</a:t>
            </a:r>
            <a:r>
              <a:rPr lang="en-US" altLang="zh-CN" sz="2200">
                <a:solidFill>
                  <a:srgbClr val="000000"/>
                </a:solidFill>
                <a:latin typeface="Times New Roman" panose="02020603050405020304" pitchFamily="18" charset="0"/>
                <a:cs typeface="Times New Roman" panose="02020603050405020304" pitchFamily="18" charset="0"/>
              </a:rPr>
              <a:t>.chat with one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friends </a:t>
            </a:r>
            <a:r>
              <a:rPr lang="zh-CN" altLang="zh-CN" sz="2200">
                <a:solidFill>
                  <a:srgbClr val="000000"/>
                </a:solidFill>
                <a:latin typeface="Times New Roman" panose="02020603050405020304" pitchFamily="18" charset="0"/>
                <a:cs typeface="Times New Roman" panose="02020603050405020304" pitchFamily="18" charset="0"/>
              </a:rPr>
              <a:t>和</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的朋友聊天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28</a:t>
            </a:r>
            <a:r>
              <a:rPr lang="en-US" altLang="zh-CN" sz="2200">
                <a:solidFill>
                  <a:srgbClr val="000000"/>
                </a:solidFill>
                <a:latin typeface="Times New Roman" panose="02020603050405020304" pitchFamily="18" charset="0"/>
                <a:cs typeface="Times New Roman" panose="02020603050405020304" pitchFamily="18" charset="0"/>
              </a:rPr>
              <a:t>.on duty </a:t>
            </a:r>
            <a:r>
              <a:rPr lang="zh-CN" altLang="zh-CN" sz="2200">
                <a:solidFill>
                  <a:srgbClr val="000000"/>
                </a:solidFill>
                <a:latin typeface="Times New Roman" panose="02020603050405020304" pitchFamily="18" charset="0"/>
                <a:cs typeface="Times New Roman" panose="02020603050405020304" pitchFamily="18" charset="0"/>
              </a:rPr>
              <a:t>值班</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29</a:t>
            </a:r>
            <a:r>
              <a:rPr lang="en-US" altLang="zh-CN" sz="2200">
                <a:solidFill>
                  <a:srgbClr val="000000"/>
                </a:solidFill>
                <a:latin typeface="Times New Roman" panose="02020603050405020304" pitchFamily="18" charset="0"/>
                <a:cs typeface="Times New Roman" panose="02020603050405020304" pitchFamily="18" charset="0"/>
              </a:rPr>
              <a:t>.drop by </a:t>
            </a:r>
            <a:r>
              <a:rPr lang="zh-CN" altLang="zh-CN" sz="2200">
                <a:solidFill>
                  <a:srgbClr val="000000"/>
                </a:solidFill>
                <a:latin typeface="Times New Roman" panose="02020603050405020304" pitchFamily="18" charset="0"/>
                <a:cs typeface="Times New Roman" panose="02020603050405020304" pitchFamily="18" charset="0"/>
              </a:rPr>
              <a:t>顺便拜访</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30</a:t>
            </a:r>
            <a:r>
              <a:rPr lang="en-US" altLang="zh-CN" sz="2200">
                <a:solidFill>
                  <a:srgbClr val="000000"/>
                </a:solidFill>
                <a:latin typeface="Times New Roman" panose="02020603050405020304" pitchFamily="18" charset="0"/>
                <a:cs typeface="Times New Roman" panose="02020603050405020304" pitchFamily="18" charset="0"/>
              </a:rPr>
              <a:t>.get together </a:t>
            </a:r>
            <a:r>
              <a:rPr lang="zh-CN" altLang="zh-CN" sz="2200">
                <a:solidFill>
                  <a:srgbClr val="000000"/>
                </a:solidFill>
                <a:latin typeface="Times New Roman" panose="02020603050405020304" pitchFamily="18" charset="0"/>
                <a:cs typeface="Times New Roman" panose="02020603050405020304" pitchFamily="18" charset="0"/>
              </a:rPr>
              <a:t>聚会</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8489396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18</a:t>
            </a:fld>
            <a:r>
              <a:rPr lang="en-US" altLang="zh-CN" dirty="0"/>
              <a:t>-</a:t>
            </a:r>
            <a:endParaRPr lang="zh-CN" altLang="en-US" dirty="0"/>
          </a:p>
        </p:txBody>
      </p:sp>
      <p:sp>
        <p:nvSpPr>
          <p:cNvPr id="2" name="矩形 1"/>
          <p:cNvSpPr>
            <a:spLocks noChangeAspect="1"/>
          </p:cNvSpPr>
          <p:nvPr/>
        </p:nvSpPr>
        <p:spPr>
          <a:xfrm>
            <a:off x="508000" y="980728"/>
            <a:ext cx="8128000" cy="574118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.It goes without saying that it pays to keep early hours.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不用说</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早睡早起是有益的。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.The extracurricular activity is a necessary part for us.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课外活动对我们来说是必不可少的一部分。</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.Swimming not only benefits our health,but also helps us have a strong will.</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游泳不但对我们的身体有好处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而且能培养我们坚强的意志。</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.What really matters is whether you can concentrate on your lessons.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真正要紧的是你能否全神贯注于你的功课。</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.Hobbies and interests can make our life colourful and we won</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t feel bored at all.</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兴趣爱好能使我们的生活丰富多彩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并让我们不再感到无聊。</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4368440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19</a:t>
            </a:fld>
            <a:r>
              <a:rPr lang="en-US" altLang="zh-CN" dirty="0"/>
              <a:t>-</a:t>
            </a:r>
            <a:endParaRPr lang="zh-CN" altLang="en-US" dirty="0"/>
          </a:p>
        </p:txBody>
      </p:sp>
      <p:sp>
        <p:nvSpPr>
          <p:cNvPr id="2" name="矩形 1"/>
          <p:cNvSpPr>
            <a:spLocks noChangeAspect="1"/>
          </p:cNvSpPr>
          <p:nvPr/>
        </p:nvSpPr>
        <p:spPr>
          <a:xfrm>
            <a:off x="508000" y="1302338"/>
            <a:ext cx="8128000" cy="4507324"/>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.In my opinion,to take a ten-minute break between classes is necessary.Otherwise,we will feel tired both physically and mentally.</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在我看来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课间休息十分钟是必要的。否则</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我们会在身体和心理上都感到疲惫。</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.With the development of science and technology,the Internet is becoming more and more popular among us.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随着科学技术的发展</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网络越来越受到我们的欢迎。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.A wide variety of interests and hobbies will broaden our horizons,enrich the school life and make us relaxed.</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丰富多彩的兴趣爱好能让我们开阔眼界</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充实课余生活</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还能使我们得到放松。</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9457161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a:t>
            </a:fld>
            <a:r>
              <a:rPr lang="en-US" altLang="zh-CN" dirty="0"/>
              <a:t>-</a:t>
            </a:r>
            <a:endParaRPr lang="zh-CN" altLang="en-US" dirty="0"/>
          </a:p>
        </p:txBody>
      </p:sp>
      <p:sp>
        <p:nvSpPr>
          <p:cNvPr id="2" name="矩形 1"/>
          <p:cNvSpPr>
            <a:spLocks noChangeAspect="1"/>
          </p:cNvSpPr>
          <p:nvPr/>
        </p:nvSpPr>
        <p:spPr>
          <a:xfrm>
            <a:off x="508000" y="1052736"/>
            <a:ext cx="8128000" cy="5334922"/>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话题一</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生态环保</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.global warming </a:t>
            </a:r>
            <a:r>
              <a:rPr lang="zh-CN" altLang="zh-CN" sz="2200">
                <a:solidFill>
                  <a:srgbClr val="000000"/>
                </a:solidFill>
                <a:latin typeface="Times New Roman" panose="02020603050405020304" pitchFamily="18" charset="0"/>
                <a:cs typeface="Times New Roman" panose="02020603050405020304" pitchFamily="18" charset="0"/>
              </a:rPr>
              <a:t>全球变暖</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.climate change </a:t>
            </a:r>
            <a:r>
              <a:rPr lang="zh-CN" altLang="zh-CN" sz="2200">
                <a:solidFill>
                  <a:srgbClr val="000000"/>
                </a:solidFill>
                <a:latin typeface="Times New Roman" panose="02020603050405020304" pitchFamily="18" charset="0"/>
                <a:cs typeface="Times New Roman" panose="02020603050405020304" pitchFamily="18" charset="0"/>
              </a:rPr>
              <a:t>气候变化</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.white pollution</a:t>
            </a:r>
            <a:r>
              <a:rPr lang="zh-CN" altLang="zh-CN" sz="2200">
                <a:solidFill>
                  <a:srgbClr val="000000"/>
                </a:solidFill>
                <a:latin typeface="Times New Roman" panose="02020603050405020304" pitchFamily="18" charset="0"/>
                <a:cs typeface="Times New Roman" panose="02020603050405020304" pitchFamily="18" charset="0"/>
              </a:rPr>
              <a:t>白色污染</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.endangered animals </a:t>
            </a:r>
            <a:r>
              <a:rPr lang="zh-CN" altLang="zh-CN" sz="2200">
                <a:solidFill>
                  <a:srgbClr val="000000"/>
                </a:solidFill>
                <a:latin typeface="Times New Roman" panose="02020603050405020304" pitchFamily="18" charset="0"/>
                <a:cs typeface="Times New Roman" panose="02020603050405020304" pitchFamily="18" charset="0"/>
              </a:rPr>
              <a:t>濒危动物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.affect </a:t>
            </a:r>
            <a:r>
              <a:rPr lang="en-US" altLang="zh-CN" sz="2200" i="1">
                <a:solidFill>
                  <a:srgbClr val="000000"/>
                </a:solidFill>
                <a:latin typeface="Times New Roman" panose="02020603050405020304" pitchFamily="18" charset="0"/>
                <a:cs typeface="Times New Roman" panose="02020603050405020304" pitchFamily="18" charset="0"/>
              </a:rPr>
              <a:t>vt</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影响</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.environment-friendly </a:t>
            </a:r>
            <a:r>
              <a:rPr lang="zh-CN" altLang="zh-CN" sz="2200">
                <a:solidFill>
                  <a:srgbClr val="000000"/>
                </a:solidFill>
                <a:latin typeface="Times New Roman" panose="02020603050405020304" pitchFamily="18" charset="0"/>
                <a:cs typeface="Times New Roman" panose="02020603050405020304" pitchFamily="18" charset="0"/>
              </a:rPr>
              <a:t>环保的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.bring...to extinction </a:t>
            </a:r>
            <a:r>
              <a:rPr lang="zh-CN" altLang="zh-CN" sz="2200">
                <a:solidFill>
                  <a:srgbClr val="000000"/>
                </a:solidFill>
                <a:latin typeface="Times New Roman" panose="02020603050405020304" pitchFamily="18" charset="0"/>
                <a:cs typeface="Times New Roman" panose="02020603050405020304" pitchFamily="18" charset="0"/>
              </a:rPr>
              <a:t>使</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灭绝</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.come to an end </a:t>
            </a:r>
            <a:r>
              <a:rPr lang="zh-CN" altLang="zh-CN" sz="2200">
                <a:solidFill>
                  <a:srgbClr val="000000"/>
                </a:solidFill>
                <a:latin typeface="Times New Roman" panose="02020603050405020304" pitchFamily="18" charset="0"/>
                <a:cs typeface="Times New Roman" panose="02020603050405020304" pitchFamily="18" charset="0"/>
              </a:rPr>
              <a:t>结束</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.die out </a:t>
            </a:r>
            <a:r>
              <a:rPr lang="zh-CN" altLang="zh-CN" sz="2200">
                <a:solidFill>
                  <a:srgbClr val="000000"/>
                </a:solidFill>
                <a:latin typeface="Times New Roman" panose="02020603050405020304" pitchFamily="18" charset="0"/>
                <a:cs typeface="Times New Roman" panose="02020603050405020304" pitchFamily="18" charset="0"/>
              </a:rPr>
              <a:t>灭绝</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.be threatened with extinction </a:t>
            </a:r>
            <a:r>
              <a:rPr lang="zh-CN" altLang="zh-CN" sz="2200">
                <a:solidFill>
                  <a:srgbClr val="000000"/>
                </a:solidFill>
                <a:latin typeface="Times New Roman" panose="02020603050405020304" pitchFamily="18" charset="0"/>
                <a:cs typeface="Times New Roman" panose="02020603050405020304" pitchFamily="18" charset="0"/>
              </a:rPr>
              <a:t>濒临灭绝</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.environmental protection </a:t>
            </a:r>
            <a:r>
              <a:rPr lang="zh-CN" altLang="zh-CN" sz="2200">
                <a:solidFill>
                  <a:srgbClr val="000000"/>
                </a:solidFill>
                <a:latin typeface="Times New Roman" panose="02020603050405020304" pitchFamily="18" charset="0"/>
                <a:cs typeface="Times New Roman" panose="02020603050405020304" pitchFamily="18" charset="0"/>
              </a:rPr>
              <a:t>环境保护</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577397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20</a:t>
            </a:fld>
            <a:r>
              <a:rPr lang="en-US" altLang="zh-CN" dirty="0"/>
              <a:t>-</a:t>
            </a:r>
            <a:endParaRPr lang="zh-CN" altLang="en-US" dirty="0"/>
          </a:p>
        </p:txBody>
      </p:sp>
      <p:sp>
        <p:nvSpPr>
          <p:cNvPr id="2" name="矩形 1"/>
          <p:cNvSpPr>
            <a:spLocks noChangeAspect="1"/>
          </p:cNvSpPr>
          <p:nvPr/>
        </p:nvSpPr>
        <p:spPr>
          <a:xfrm>
            <a:off x="508000" y="1904201"/>
            <a:ext cx="8128000" cy="330359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假定你是学生会主席李华。你校将于</a:t>
            </a:r>
            <a:r>
              <a:rPr lang="en-US" altLang="zh-CN" sz="2200">
                <a:solidFill>
                  <a:srgbClr val="000000"/>
                </a:solidFill>
                <a:latin typeface="Times New Roman" panose="02020603050405020304" pitchFamily="18" charset="0"/>
                <a:cs typeface="Times New Roman" panose="02020603050405020304" pitchFamily="18" charset="0"/>
              </a:rPr>
              <a:t>2020</a:t>
            </a:r>
            <a:r>
              <a:rPr lang="zh-CN" altLang="zh-CN" sz="2200">
                <a:solidFill>
                  <a:srgbClr val="000000"/>
                </a:solidFill>
                <a:latin typeface="Times New Roman" panose="02020603050405020304" pitchFamily="18" charset="0"/>
                <a:cs typeface="Times New Roman" panose="02020603050405020304" pitchFamily="18" charset="0"/>
              </a:rPr>
              <a:t>年</a:t>
            </a: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月</a:t>
            </a:r>
            <a:r>
              <a:rPr lang="en-US" altLang="zh-CN" sz="2200">
                <a:solidFill>
                  <a:srgbClr val="000000"/>
                </a:solidFill>
                <a:latin typeface="Times New Roman" panose="02020603050405020304" pitchFamily="18" charset="0"/>
                <a:cs typeface="Times New Roman" panose="02020603050405020304" pitchFamily="18" charset="0"/>
              </a:rPr>
              <a:t>30</a:t>
            </a:r>
            <a:r>
              <a:rPr lang="zh-CN" altLang="zh-CN" sz="2200">
                <a:solidFill>
                  <a:srgbClr val="000000"/>
                </a:solidFill>
                <a:latin typeface="Times New Roman" panose="02020603050405020304" pitchFamily="18" charset="0"/>
                <a:cs typeface="Times New Roman" panose="02020603050405020304" pitchFamily="18" charset="0"/>
              </a:rPr>
              <a:t>日举办</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大湾区与我</a:t>
            </a:r>
            <a:r>
              <a:rPr lang="en-US" altLang="zh-CN" sz="2200">
                <a:solidFill>
                  <a:srgbClr val="000000"/>
                </a:solidFill>
                <a:latin typeface="Times New Roman" panose="02020603050405020304" pitchFamily="18" charset="0"/>
                <a:cs typeface="Times New Roman" panose="02020603050405020304" pitchFamily="18" charset="0"/>
              </a:rPr>
              <a:t>”(The Greater Bay Area and Me)</a:t>
            </a:r>
            <a:r>
              <a:rPr lang="zh-CN" altLang="zh-CN" sz="2200">
                <a:solidFill>
                  <a:srgbClr val="000000"/>
                </a:solidFill>
                <a:latin typeface="Times New Roman" panose="02020603050405020304" pitchFamily="18" charset="0"/>
                <a:cs typeface="Times New Roman" panose="02020603050405020304" pitchFamily="18" charset="0"/>
              </a:rPr>
              <a:t>英文演讲比赛</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以加强粤港澳姐妹学校间的交流与合作。</a:t>
            </a:r>
            <a:r>
              <a:rPr lang="en-US" altLang="zh-CN" sz="2200">
                <a:solidFill>
                  <a:srgbClr val="000000"/>
                </a:solidFill>
                <a:latin typeface="Times New Roman" panose="02020603050405020304" pitchFamily="18" charset="0"/>
                <a:cs typeface="Times New Roman" panose="02020603050405020304" pitchFamily="18" charset="0"/>
              </a:rPr>
              <a:t>11</a:t>
            </a:r>
            <a:r>
              <a:rPr lang="zh-CN" altLang="zh-CN" sz="2200">
                <a:solidFill>
                  <a:srgbClr val="000000"/>
                </a:solidFill>
                <a:latin typeface="Times New Roman" panose="02020603050405020304" pitchFamily="18" charset="0"/>
                <a:cs typeface="Times New Roman" panose="02020603050405020304" pitchFamily="18" charset="0"/>
              </a:rPr>
              <a:t>所高中共</a:t>
            </a:r>
            <a:r>
              <a:rPr lang="en-US" altLang="zh-CN" sz="2200">
                <a:solidFill>
                  <a:srgbClr val="000000"/>
                </a:solidFill>
                <a:latin typeface="Times New Roman" panose="02020603050405020304" pitchFamily="18" charset="0"/>
                <a:cs typeface="Times New Roman" panose="02020603050405020304" pitchFamily="18" charset="0"/>
              </a:rPr>
              <a:t>30</a:t>
            </a:r>
            <a:r>
              <a:rPr lang="zh-CN" altLang="zh-CN" sz="2200">
                <a:solidFill>
                  <a:srgbClr val="000000"/>
                </a:solidFill>
                <a:latin typeface="Times New Roman" panose="02020603050405020304" pitchFamily="18" charset="0"/>
                <a:cs typeface="Times New Roman" panose="02020603050405020304" pitchFamily="18" charset="0"/>
              </a:rPr>
              <a:t>位学生将参加比赛。请给外教史密斯先生写一封电子邮件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邀请他当评委并作点评。</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9610137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21</a:t>
            </a:fld>
            <a:r>
              <a:rPr lang="en-US" altLang="zh-CN" dirty="0"/>
              <a:t>-</a:t>
            </a:r>
            <a:endParaRPr lang="zh-CN" altLang="en-US" dirty="0"/>
          </a:p>
        </p:txBody>
      </p:sp>
      <p:sp>
        <p:nvSpPr>
          <p:cNvPr id="3" name="矩形 2"/>
          <p:cNvSpPr>
            <a:spLocks noChangeAspect="1"/>
          </p:cNvSpPr>
          <p:nvPr/>
        </p:nvSpPr>
        <p:spPr>
          <a:xfrm>
            <a:off x="508000" y="1124744"/>
            <a:ext cx="8128000" cy="5170646"/>
          </a:xfrm>
          <a:prstGeom prst="rect">
            <a:avLst/>
          </a:prstGeom>
        </p:spPr>
        <p:txBody>
          <a:bodyPr>
            <a:spAutoFit/>
          </a:bodyPr>
          <a:lstStyle/>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Mr.Smith,</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Li Hua,the president of the Students</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 Union.We will hold an English speech contest at our school on March 30 and 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d like to invite you to be the judge.</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This contest whose theme is “The Greater Bay Area and Me” is intended to strengthen ties and cooperation between sister schools in Guangzhou,Hong Kong and Macau.A total of 30 students from different high schools will participate.Should you accept,you</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d be expected to be on the spot and provide some feedback on each student</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presentation.We would be very grateful for your participation.</a:t>
            </a:r>
            <a:endParaRPr lang="zh-CN" altLang="zh-CN" sz="2200">
              <a:solidFill>
                <a:srgbClr val="000000"/>
              </a:solidFill>
              <a:latin typeface="NEU-BZ-S92"/>
              <a:ea typeface="方正书宋_GBK"/>
              <a:cs typeface="Times New Roman" panose="02020603050405020304" pitchFamily="18" charset="0"/>
            </a:endParaRPr>
          </a:p>
          <a:p>
            <a:pPr indent="279400">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If you could get back to me with your decision by the end of the week,it would be greatly appreciated.</a:t>
            </a:r>
            <a:endParaRPr lang="zh-CN" altLang="zh-CN" sz="2200">
              <a:solidFill>
                <a:srgbClr val="000000"/>
              </a:solidFill>
              <a:latin typeface="NEU-BZ-S92"/>
              <a:ea typeface="方正书宋_GBK"/>
              <a:cs typeface="Times New Roman" panose="02020603050405020304" pitchFamily="18" charset="0"/>
            </a:endParaRPr>
          </a:p>
          <a:p>
            <a:pPr indent="279400" algn="r">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5453494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22</a:t>
            </a:fld>
            <a:r>
              <a:rPr lang="en-US" altLang="zh-CN" dirty="0"/>
              <a:t>-</a:t>
            </a:r>
            <a:endParaRPr lang="zh-CN" altLang="en-US" dirty="0"/>
          </a:p>
        </p:txBody>
      </p:sp>
      <p:sp>
        <p:nvSpPr>
          <p:cNvPr id="2" name="矩形 1"/>
          <p:cNvSpPr>
            <a:spLocks noChangeAspect="1"/>
          </p:cNvSpPr>
          <p:nvPr/>
        </p:nvSpPr>
        <p:spPr>
          <a:xfrm>
            <a:off x="508000" y="1091672"/>
            <a:ext cx="8128000" cy="4928657"/>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话题四</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语言学习</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.native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本国的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本国人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.effective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有效的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.approach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接近</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方法</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途径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接近</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靠近</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走近</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.accent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口音</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腔调</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.vocabulary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词汇</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词汇量</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词汇表</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.enrich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使富裕</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充实</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.usage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使用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用法</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惯用法</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.command </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&amp;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命令</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指挥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控制</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.base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为根据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基础</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.spoken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口语的</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757248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23</a:t>
            </a:fld>
            <a:r>
              <a:rPr lang="en-US" altLang="zh-CN" dirty="0"/>
              <a:t>-</a:t>
            </a:r>
            <a:endParaRPr lang="zh-CN" altLang="en-US" dirty="0"/>
          </a:p>
        </p:txBody>
      </p:sp>
      <p:sp>
        <p:nvSpPr>
          <p:cNvPr id="2" name="矩形 1"/>
          <p:cNvSpPr>
            <a:spLocks noChangeAspect="1"/>
          </p:cNvSpPr>
          <p:nvPr/>
        </p:nvSpPr>
        <p:spPr>
          <a:xfrm>
            <a:off x="508000" y="1497936"/>
            <a:ext cx="8128000" cy="411612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.spelling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拼写</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拼法</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.expression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词语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表示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表达</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13</a:t>
            </a:r>
            <a:r>
              <a:rPr lang="en-US" altLang="zh-CN" sz="2200">
                <a:solidFill>
                  <a:srgbClr val="000000"/>
                </a:solidFill>
                <a:latin typeface="Times New Roman" panose="02020603050405020304" pitchFamily="18" charset="0"/>
                <a:cs typeface="Times New Roman" panose="02020603050405020304" pitchFamily="18" charset="0"/>
              </a:rPr>
              <a:t>.practise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练习</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14</a:t>
            </a:r>
            <a:r>
              <a:rPr lang="en-US" altLang="zh-CN" sz="2200">
                <a:solidFill>
                  <a:srgbClr val="000000"/>
                </a:solidFill>
                <a:latin typeface="Times New Roman" panose="02020603050405020304" pitchFamily="18" charset="0"/>
                <a:cs typeface="Times New Roman" panose="02020603050405020304" pitchFamily="18" charset="0"/>
              </a:rPr>
              <a:t>.accumulate </a:t>
            </a:r>
            <a:r>
              <a:rPr lang="en-US" altLang="zh-CN" sz="2200" i="1">
                <a:solidFill>
                  <a:srgbClr val="000000"/>
                </a:solidFill>
                <a:latin typeface="Times New Roman" panose="02020603050405020304" pitchFamily="18" charset="0"/>
                <a:cs typeface="Times New Roman" panose="02020603050405020304" pitchFamily="18" charset="0"/>
              </a:rPr>
              <a:t>v.</a:t>
            </a:r>
            <a:r>
              <a:rPr lang="zh-CN" altLang="zh-CN" sz="2200">
                <a:solidFill>
                  <a:srgbClr val="000000"/>
                </a:solidFill>
                <a:latin typeface="Times New Roman" panose="02020603050405020304" pitchFamily="18" charset="0"/>
                <a:cs typeface="Times New Roman" panose="02020603050405020304" pitchFamily="18" charset="0"/>
              </a:rPr>
              <a:t>积累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堆积</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15</a:t>
            </a:r>
            <a:r>
              <a:rPr lang="en-US" altLang="zh-CN" sz="2200">
                <a:solidFill>
                  <a:srgbClr val="000000"/>
                </a:solidFill>
                <a:latin typeface="Times New Roman" panose="02020603050405020304" pitchFamily="18" charset="0"/>
                <a:cs typeface="Times New Roman" panose="02020603050405020304" pitchFamily="18" charset="0"/>
              </a:rPr>
              <a:t>.comprehension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理解</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力</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领悟能力</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16</a:t>
            </a:r>
            <a:r>
              <a:rPr lang="en-US" altLang="zh-CN" sz="2200">
                <a:solidFill>
                  <a:srgbClr val="000000"/>
                </a:solidFill>
                <a:latin typeface="Times New Roman" panose="02020603050405020304" pitchFamily="18" charset="0"/>
                <a:cs typeface="Times New Roman" panose="02020603050405020304" pitchFamily="18" charset="0"/>
              </a:rPr>
              <a:t>.describe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描述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形容</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17</a:t>
            </a:r>
            <a:r>
              <a:rPr lang="en-US" altLang="zh-CN" sz="2200">
                <a:solidFill>
                  <a:srgbClr val="000000"/>
                </a:solidFill>
                <a:latin typeface="Times New Roman" panose="02020603050405020304" pitchFamily="18" charset="0"/>
                <a:cs typeface="Times New Roman" panose="02020603050405020304" pitchFamily="18" charset="0"/>
              </a:rPr>
              <a:t>.fluency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流利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流畅</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18</a:t>
            </a:r>
            <a:r>
              <a:rPr lang="en-US" altLang="zh-CN" sz="2200">
                <a:solidFill>
                  <a:srgbClr val="000000"/>
                </a:solidFill>
                <a:latin typeface="Times New Roman" panose="02020603050405020304" pitchFamily="18" charset="0"/>
                <a:cs typeface="Times New Roman" panose="02020603050405020304" pitchFamily="18" charset="0"/>
              </a:rPr>
              <a:t>.fluent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流利的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流畅熟练的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19</a:t>
            </a:r>
            <a:r>
              <a:rPr lang="en-US" altLang="zh-CN" sz="2200">
                <a:solidFill>
                  <a:srgbClr val="000000"/>
                </a:solidFill>
                <a:latin typeface="Times New Roman" panose="02020603050405020304" pitchFamily="18" charset="0"/>
                <a:cs typeface="Times New Roman" panose="02020603050405020304" pitchFamily="18" charset="0"/>
              </a:rPr>
              <a:t>.gradual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逐渐的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逐步的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20</a:t>
            </a:r>
            <a:r>
              <a:rPr lang="en-US" altLang="zh-CN" sz="2200">
                <a:solidFill>
                  <a:srgbClr val="000000"/>
                </a:solidFill>
                <a:latin typeface="Times New Roman" panose="02020603050405020304" pitchFamily="18" charset="0"/>
                <a:cs typeface="Times New Roman" panose="02020603050405020304" pitchFamily="18" charset="0"/>
              </a:rPr>
              <a:t>.dictation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听写</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5239754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24</a:t>
            </a:fld>
            <a:r>
              <a:rPr lang="en-US" altLang="zh-CN" dirty="0"/>
              <a:t>-</a:t>
            </a:r>
            <a:endParaRPr lang="zh-CN" altLang="en-US" dirty="0"/>
          </a:p>
        </p:txBody>
      </p:sp>
      <p:sp>
        <p:nvSpPr>
          <p:cNvPr id="2" name="矩形 1"/>
          <p:cNvSpPr>
            <a:spLocks noChangeAspect="1"/>
          </p:cNvSpPr>
          <p:nvPr/>
        </p:nvSpPr>
        <p:spPr>
          <a:xfrm>
            <a:off x="508000" y="1701069"/>
            <a:ext cx="8128000" cy="3709862"/>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21</a:t>
            </a:r>
            <a:r>
              <a:rPr lang="en-US" altLang="zh-CN" sz="2200">
                <a:solidFill>
                  <a:srgbClr val="000000"/>
                </a:solidFill>
                <a:latin typeface="Times New Roman" panose="02020603050405020304" pitchFamily="18" charset="0"/>
                <a:cs typeface="Times New Roman" panose="02020603050405020304" pitchFamily="18" charset="0"/>
              </a:rPr>
              <a:t>.make great progress with sth.</a:t>
            </a:r>
            <a:r>
              <a:rPr lang="zh-CN" altLang="zh-CN" sz="2200">
                <a:solidFill>
                  <a:srgbClr val="000000"/>
                </a:solidFill>
                <a:latin typeface="Times New Roman" panose="02020603050405020304" pitchFamily="18" charset="0"/>
                <a:cs typeface="Times New Roman" panose="02020603050405020304" pitchFamily="18" charset="0"/>
              </a:rPr>
              <a:t>在某方面取得很大的进步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22</a:t>
            </a:r>
            <a:r>
              <a:rPr lang="en-US" altLang="zh-CN" sz="2200">
                <a:solidFill>
                  <a:srgbClr val="000000"/>
                </a:solidFill>
                <a:latin typeface="Times New Roman" panose="02020603050405020304" pitchFamily="18" charset="0"/>
                <a:cs typeface="Times New Roman" panose="02020603050405020304" pitchFamily="18" charset="0"/>
              </a:rPr>
              <a:t>.get down to </a:t>
            </a:r>
            <a:r>
              <a:rPr lang="zh-CN" altLang="zh-CN" sz="2200">
                <a:solidFill>
                  <a:srgbClr val="000000"/>
                </a:solidFill>
                <a:latin typeface="Times New Roman" panose="02020603050405020304" pitchFamily="18" charset="0"/>
                <a:cs typeface="Times New Roman" panose="02020603050405020304" pitchFamily="18" charset="0"/>
              </a:rPr>
              <a:t>开始认真考虑或对待</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23</a:t>
            </a:r>
            <a:r>
              <a:rPr lang="en-US" altLang="zh-CN" sz="2200">
                <a:solidFill>
                  <a:srgbClr val="000000"/>
                </a:solidFill>
                <a:latin typeface="Times New Roman" panose="02020603050405020304" pitchFamily="18" charset="0"/>
                <a:cs typeface="Times New Roman" panose="02020603050405020304" pitchFamily="18" charset="0"/>
              </a:rPr>
              <a:t>.get actively involved in class </a:t>
            </a:r>
            <a:r>
              <a:rPr lang="zh-CN" altLang="zh-CN" sz="2200">
                <a:solidFill>
                  <a:srgbClr val="000000"/>
                </a:solidFill>
                <a:latin typeface="Times New Roman" panose="02020603050405020304" pitchFamily="18" charset="0"/>
                <a:cs typeface="Times New Roman" panose="02020603050405020304" pitchFamily="18" charset="0"/>
              </a:rPr>
              <a:t>积极融入课堂教学</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24</a:t>
            </a:r>
            <a:r>
              <a:rPr lang="en-US" altLang="zh-CN" sz="2200">
                <a:solidFill>
                  <a:srgbClr val="000000"/>
                </a:solidFill>
                <a:latin typeface="Times New Roman" panose="02020603050405020304" pitchFamily="18" charset="0"/>
                <a:cs typeface="Times New Roman" panose="02020603050405020304" pitchFamily="18" charset="0"/>
              </a:rPr>
              <a:t>.a six-week English course </a:t>
            </a:r>
            <a:r>
              <a:rPr lang="zh-CN" altLang="zh-CN" sz="2200">
                <a:solidFill>
                  <a:srgbClr val="000000"/>
                </a:solidFill>
                <a:latin typeface="Times New Roman" panose="02020603050405020304" pitchFamily="18" charset="0"/>
                <a:cs typeface="Times New Roman" panose="02020603050405020304" pitchFamily="18" charset="0"/>
              </a:rPr>
              <a:t>为期</a:t>
            </a:r>
            <a:r>
              <a:rPr lang="en-US" altLang="zh-CN" sz="2200">
                <a:solidFill>
                  <a:srgbClr val="000000"/>
                </a:solidFill>
                <a:latin typeface="Times New Roman" panose="02020603050405020304" pitchFamily="18" charset="0"/>
                <a:cs typeface="Times New Roman" panose="02020603050405020304" pitchFamily="18" charset="0"/>
              </a:rPr>
              <a:t>6</a:t>
            </a:r>
            <a:r>
              <a:rPr lang="zh-CN" altLang="zh-CN" sz="2200">
                <a:solidFill>
                  <a:srgbClr val="000000"/>
                </a:solidFill>
                <a:latin typeface="Times New Roman" panose="02020603050405020304" pitchFamily="18" charset="0"/>
                <a:cs typeface="Times New Roman" panose="02020603050405020304" pitchFamily="18" charset="0"/>
              </a:rPr>
              <a:t>周的英语课</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25</a:t>
            </a:r>
            <a:r>
              <a:rPr lang="en-US" altLang="zh-CN" sz="2200">
                <a:solidFill>
                  <a:srgbClr val="000000"/>
                </a:solidFill>
                <a:latin typeface="Times New Roman" panose="02020603050405020304" pitchFamily="18" charset="0"/>
                <a:cs typeface="Times New Roman" panose="02020603050405020304" pitchFamily="18" charset="0"/>
              </a:rPr>
              <a:t>.enlarge one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vocabulary </a:t>
            </a:r>
            <a:r>
              <a:rPr lang="zh-CN" altLang="zh-CN" sz="2200">
                <a:solidFill>
                  <a:srgbClr val="000000"/>
                </a:solidFill>
                <a:latin typeface="Times New Roman" panose="02020603050405020304" pitchFamily="18" charset="0"/>
                <a:cs typeface="Times New Roman" panose="02020603050405020304" pitchFamily="18" charset="0"/>
              </a:rPr>
              <a:t>扩大某人的词汇量</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26</a:t>
            </a:r>
            <a:r>
              <a:rPr lang="en-US" altLang="zh-CN" sz="2200">
                <a:solidFill>
                  <a:srgbClr val="000000"/>
                </a:solidFill>
                <a:latin typeface="Times New Roman" panose="02020603050405020304" pitchFamily="18" charset="0"/>
                <a:cs typeface="Times New Roman" panose="02020603050405020304" pitchFamily="18" charset="0"/>
              </a:rPr>
              <a:t>.be absorbed in </a:t>
            </a:r>
            <a:r>
              <a:rPr lang="zh-CN" altLang="zh-CN" sz="2200">
                <a:solidFill>
                  <a:srgbClr val="000000"/>
                </a:solidFill>
                <a:latin typeface="Times New Roman" panose="02020603050405020304" pitchFamily="18" charset="0"/>
                <a:cs typeface="Times New Roman" panose="02020603050405020304" pitchFamily="18" charset="0"/>
              </a:rPr>
              <a:t>专心致志于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27</a:t>
            </a:r>
            <a:r>
              <a:rPr lang="en-US" altLang="zh-CN" sz="2200">
                <a:solidFill>
                  <a:srgbClr val="000000"/>
                </a:solidFill>
                <a:latin typeface="Times New Roman" panose="02020603050405020304" pitchFamily="18" charset="0"/>
                <a:cs typeface="Times New Roman" panose="02020603050405020304" pitchFamily="18" charset="0"/>
              </a:rPr>
              <a:t>.form the habit of reading </a:t>
            </a:r>
            <a:r>
              <a:rPr lang="zh-CN" altLang="zh-CN" sz="2200">
                <a:solidFill>
                  <a:srgbClr val="000000"/>
                </a:solidFill>
                <a:latin typeface="Times New Roman" panose="02020603050405020304" pitchFamily="18" charset="0"/>
                <a:cs typeface="Times New Roman" panose="02020603050405020304" pitchFamily="18" charset="0"/>
              </a:rPr>
              <a:t>养成阅读的习惯</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28</a:t>
            </a:r>
            <a:r>
              <a:rPr lang="en-US" altLang="zh-CN" sz="2200">
                <a:solidFill>
                  <a:srgbClr val="000000"/>
                </a:solidFill>
                <a:latin typeface="Times New Roman" panose="02020603050405020304" pitchFamily="18" charset="0"/>
                <a:cs typeface="Times New Roman" panose="02020603050405020304" pitchFamily="18" charset="0"/>
              </a:rPr>
              <a:t>.refer to the dictionary </a:t>
            </a:r>
            <a:r>
              <a:rPr lang="zh-CN" altLang="zh-CN" sz="2200">
                <a:solidFill>
                  <a:srgbClr val="000000"/>
                </a:solidFill>
                <a:latin typeface="Times New Roman" panose="02020603050405020304" pitchFamily="18" charset="0"/>
                <a:cs typeface="Times New Roman" panose="02020603050405020304" pitchFamily="18" charset="0"/>
              </a:rPr>
              <a:t>查词典</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29</a:t>
            </a:r>
            <a:r>
              <a:rPr lang="en-US" altLang="zh-CN" sz="2200">
                <a:solidFill>
                  <a:srgbClr val="000000"/>
                </a:solidFill>
                <a:latin typeface="Times New Roman" panose="02020603050405020304" pitchFamily="18" charset="0"/>
                <a:cs typeface="Times New Roman" panose="02020603050405020304" pitchFamily="18" charset="0"/>
              </a:rPr>
              <a:t>.have a good command of </a:t>
            </a:r>
            <a:r>
              <a:rPr lang="zh-CN" altLang="zh-CN" sz="2200">
                <a:solidFill>
                  <a:srgbClr val="000000"/>
                </a:solidFill>
                <a:latin typeface="Times New Roman" panose="02020603050405020304" pitchFamily="18" charset="0"/>
                <a:cs typeface="Times New Roman" panose="02020603050405020304" pitchFamily="18" charset="0"/>
              </a:rPr>
              <a:t>精通</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熟练掌握</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4682403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25</a:t>
            </a:fld>
            <a:r>
              <a:rPr lang="en-US" altLang="zh-CN" dirty="0"/>
              <a:t>-</a:t>
            </a:r>
            <a:endParaRPr lang="zh-CN" altLang="en-US" dirty="0"/>
          </a:p>
        </p:txBody>
      </p:sp>
      <p:sp>
        <p:nvSpPr>
          <p:cNvPr id="2" name="矩形 1"/>
          <p:cNvSpPr>
            <a:spLocks noChangeAspect="1"/>
          </p:cNvSpPr>
          <p:nvPr/>
        </p:nvSpPr>
        <p:spPr>
          <a:xfrm>
            <a:off x="508000" y="1052736"/>
            <a:ext cx="8128000" cy="533492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.With the teacher</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help,I made great progress with my English.</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在老师的帮助下</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我的英语学习取得了很大的进步。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.Learning English not only lets us know more of foreign cultures but also helps us to communicate with English-speaking people.</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学习英语不但能增进我们对外国文化的了解</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而且能帮助我们和讲英语的人进行交流。</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.I remember as many useful sentence patterns as I can.</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我尽可能多地记住有用的句型。</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.The more we read,the better our English will be.</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我们读得越多</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我们的英语就会越好。</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.Only by reading widely can we broaden our horizons.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只有博览群书</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我们才能开阔视野。</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1060346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26</a:t>
            </a:fld>
            <a:r>
              <a:rPr lang="en-US" altLang="zh-CN" dirty="0"/>
              <a:t>-</a:t>
            </a:r>
            <a:endParaRPr lang="zh-CN" altLang="en-US" dirty="0"/>
          </a:p>
        </p:txBody>
      </p:sp>
      <p:sp>
        <p:nvSpPr>
          <p:cNvPr id="2" name="矩形 1"/>
          <p:cNvSpPr>
            <a:spLocks noChangeAspect="1"/>
          </p:cNvSpPr>
          <p:nvPr/>
        </p:nvSpPr>
        <p:spPr>
          <a:xfrm>
            <a:off x="508000" y="1904201"/>
            <a:ext cx="8128000" cy="330359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.As an international language,English acts as a bridge linking all countries together nowadays.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作为一门国际语言</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英语充当了当今连接各国桥梁的角色。</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.Chinese is a beautiful and unique language which is well worth learning.</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汉语是一门美丽而独特的语言</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很值得学习。</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.As the saying goes,“Practice makes perfect.”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正如谚语所说</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熟能生巧。</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761724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27</a:t>
            </a:fld>
            <a:r>
              <a:rPr lang="en-US" altLang="zh-CN" dirty="0"/>
              <a:t>-</a:t>
            </a:r>
            <a:endParaRPr lang="zh-CN" altLang="en-US" dirty="0"/>
          </a:p>
        </p:txBody>
      </p:sp>
      <p:sp>
        <p:nvSpPr>
          <p:cNvPr id="2" name="矩形 1"/>
          <p:cNvSpPr>
            <a:spLocks noChangeAspect="1"/>
          </p:cNvSpPr>
          <p:nvPr/>
        </p:nvSpPr>
        <p:spPr>
          <a:xfrm>
            <a:off x="508000" y="2107334"/>
            <a:ext cx="8128000" cy="289733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假定你是李华。你的加拿大网友</a:t>
            </a:r>
            <a:r>
              <a:rPr lang="en-US" altLang="zh-CN" sz="2200">
                <a:solidFill>
                  <a:srgbClr val="000000"/>
                </a:solidFill>
                <a:latin typeface="Times New Roman" panose="02020603050405020304" pitchFamily="18" charset="0"/>
                <a:cs typeface="Times New Roman" panose="02020603050405020304" pitchFamily="18" charset="0"/>
              </a:rPr>
              <a:t>Roy</a:t>
            </a:r>
            <a:r>
              <a:rPr lang="zh-CN" altLang="zh-CN" sz="2200">
                <a:solidFill>
                  <a:srgbClr val="000000"/>
                </a:solidFill>
                <a:latin typeface="Times New Roman" panose="02020603050405020304" pitchFamily="18" charset="0"/>
                <a:cs typeface="Times New Roman" panose="02020603050405020304" pitchFamily="18" charset="0"/>
              </a:rPr>
              <a:t>给你写了一封电子邮件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询问你如何学习汉语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请你给他写一封电子邮件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就学习汉语给他提出几条建议。</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22095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28</a:t>
            </a:fld>
            <a:r>
              <a:rPr lang="en-US" altLang="zh-CN" dirty="0"/>
              <a:t>-</a:t>
            </a:r>
            <a:endParaRPr lang="zh-CN" altLang="en-US" dirty="0"/>
          </a:p>
        </p:txBody>
      </p:sp>
      <p:sp>
        <p:nvSpPr>
          <p:cNvPr id="3" name="矩形 2"/>
          <p:cNvSpPr>
            <a:spLocks noChangeAspect="1"/>
          </p:cNvSpPr>
          <p:nvPr/>
        </p:nvSpPr>
        <p:spPr>
          <a:xfrm>
            <a:off x="508000" y="980728"/>
            <a:ext cx="8128000" cy="5741187"/>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Roy,</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am glad to receive your letter asking for my advice on how to learn Chinese well.</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Here are a few suggestions.First,taking a Chinese course makes it convenient to learn from the teacher and practice with your fellow students.Then,it also helps to watch TV and read books,newspapers and magazines in Chinese whenever possible.Besides,it should be a good idea to learn and sing Chinese songs,which enables you to learn and remember Chinese words more easily.You can also make more Chinese friends,who will tell you a lot about China and help you learn Chinese.</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Try and write to me in Chinese the next time.</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 truly,</a:t>
            </a:r>
            <a:endParaRPr lang="zh-CN" altLang="zh-CN" sz="2200">
              <a:solidFill>
                <a:srgbClr val="000000"/>
              </a:solidFill>
              <a:latin typeface="NEU-BZ-S92"/>
              <a:ea typeface="方正书宋_GBK"/>
              <a:cs typeface="Times New Roman" panose="02020603050405020304" pitchFamily="18" charset="0"/>
            </a:endParaRPr>
          </a:p>
          <a:p>
            <a:pPr indent="279400" algn="r">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6098815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29</a:t>
            </a:fld>
            <a:r>
              <a:rPr lang="en-US" altLang="zh-CN" dirty="0"/>
              <a:t>-</a:t>
            </a:r>
            <a:endParaRPr lang="zh-CN" altLang="en-US" dirty="0"/>
          </a:p>
        </p:txBody>
      </p:sp>
      <p:sp>
        <p:nvSpPr>
          <p:cNvPr id="2" name="矩形 1"/>
          <p:cNvSpPr>
            <a:spLocks noChangeAspect="1"/>
          </p:cNvSpPr>
          <p:nvPr/>
        </p:nvSpPr>
        <p:spPr>
          <a:xfrm>
            <a:off x="508000" y="1072243"/>
            <a:ext cx="8128000" cy="4967514"/>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话题五</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文化交流</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.exchange student </a:t>
            </a:r>
            <a:r>
              <a:rPr lang="zh-CN" altLang="zh-CN" sz="2200">
                <a:solidFill>
                  <a:srgbClr val="000000"/>
                </a:solidFill>
                <a:latin typeface="Times New Roman" panose="02020603050405020304" pitchFamily="18" charset="0"/>
                <a:cs typeface="Times New Roman" panose="02020603050405020304" pitchFamily="18" charset="0"/>
              </a:rPr>
              <a:t>交换生</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.culture </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文化</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.adventure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冒险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.introduce </a:t>
            </a:r>
            <a:r>
              <a:rPr lang="en-US" altLang="zh-CN" sz="2200" i="1">
                <a:solidFill>
                  <a:srgbClr val="000000"/>
                </a:solidFill>
                <a:latin typeface="Times New Roman" panose="02020603050405020304" pitchFamily="18" charset="0"/>
                <a:cs typeface="Times New Roman" panose="02020603050405020304" pitchFamily="18" charset="0"/>
              </a:rPr>
              <a:t>vt</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介绍</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.celebrate </a:t>
            </a:r>
            <a:r>
              <a:rPr lang="en-US" altLang="zh-CN" sz="2200" i="1">
                <a:solidFill>
                  <a:srgbClr val="000000"/>
                </a:solidFill>
                <a:latin typeface="Times New Roman" panose="02020603050405020304" pitchFamily="18" charset="0"/>
                <a:cs typeface="Times New Roman" panose="02020603050405020304" pitchFamily="18" charset="0"/>
              </a:rPr>
              <a:t>v</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庆祝</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.custom </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风俗</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.experience </a:t>
            </a:r>
            <a:r>
              <a:rPr lang="en-US" altLang="zh-CN" sz="2200" i="1">
                <a:solidFill>
                  <a:srgbClr val="000000"/>
                </a:solidFill>
                <a:latin typeface="Times New Roman" panose="02020603050405020304" pitchFamily="18" charset="0"/>
                <a:cs typeface="Times New Roman" panose="02020603050405020304" pitchFamily="18" charset="0"/>
              </a:rPr>
              <a:t>vt</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体验</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.traditional </a:t>
            </a:r>
            <a:r>
              <a:rPr lang="en-US" altLang="zh-CN" sz="2200" i="1">
                <a:solidFill>
                  <a:srgbClr val="000000"/>
                </a:solidFill>
                <a:latin typeface="Times New Roman" panose="02020603050405020304" pitchFamily="18" charset="0"/>
                <a:cs typeface="Times New Roman" panose="02020603050405020304" pitchFamily="18" charset="0"/>
              </a:rPr>
              <a:t>adj</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传统的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.increase one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knowledge about Chinese traditional operas </a:t>
            </a:r>
            <a:r>
              <a:rPr lang="zh-CN" altLang="zh-CN" sz="2200">
                <a:solidFill>
                  <a:srgbClr val="000000"/>
                </a:solidFill>
                <a:latin typeface="Times New Roman" panose="02020603050405020304" pitchFamily="18" charset="0"/>
                <a:cs typeface="Times New Roman" panose="02020603050405020304" pitchFamily="18" charset="0"/>
              </a:rPr>
              <a:t>增加对中国传统戏剧的了解</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9126315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a:t>
            </a:fld>
            <a:r>
              <a:rPr lang="en-US" altLang="zh-CN" dirty="0"/>
              <a:t>-</a:t>
            </a:r>
            <a:endParaRPr lang="zh-CN" altLang="en-US" dirty="0"/>
          </a:p>
        </p:txBody>
      </p:sp>
      <p:sp>
        <p:nvSpPr>
          <p:cNvPr id="2" name="矩形 1"/>
          <p:cNvSpPr>
            <a:spLocks noChangeAspect="1"/>
          </p:cNvSpPr>
          <p:nvPr/>
        </p:nvSpPr>
        <p:spPr>
          <a:xfrm>
            <a:off x="508000" y="1904201"/>
            <a:ext cx="8128000" cy="330359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.Only One Earth,Care and Share</a:t>
            </a:r>
            <a:r>
              <a:rPr lang="zh-CN" altLang="zh-CN" sz="2200">
                <a:solidFill>
                  <a:srgbClr val="000000"/>
                </a:solidFill>
                <a:latin typeface="Times New Roman" panose="02020603050405020304" pitchFamily="18" charset="0"/>
                <a:cs typeface="Times New Roman" panose="02020603050405020304" pitchFamily="18" charset="0"/>
              </a:rPr>
              <a:t>只有一个地球</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一齐关心</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共同分享</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13</a:t>
            </a:r>
            <a:r>
              <a:rPr lang="en-US" altLang="zh-CN" sz="2200">
                <a:solidFill>
                  <a:srgbClr val="000000"/>
                </a:solidFill>
                <a:latin typeface="Times New Roman" panose="02020603050405020304" pitchFamily="18" charset="0"/>
                <a:cs typeface="Times New Roman" panose="02020603050405020304" pitchFamily="18" charset="0"/>
              </a:rPr>
              <a:t>.environment-friendly products</a:t>
            </a:r>
            <a:r>
              <a:rPr lang="zh-CN" altLang="zh-CN" sz="2200">
                <a:solidFill>
                  <a:srgbClr val="000000"/>
                </a:solidFill>
                <a:latin typeface="Times New Roman" panose="02020603050405020304" pitchFamily="18" charset="0"/>
                <a:cs typeface="Times New Roman" panose="02020603050405020304" pitchFamily="18" charset="0"/>
              </a:rPr>
              <a:t>环保产品</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14</a:t>
            </a:r>
            <a:r>
              <a:rPr lang="en-US" altLang="zh-CN" sz="2200">
                <a:solidFill>
                  <a:srgbClr val="000000"/>
                </a:solidFill>
                <a:latin typeface="Times New Roman" panose="02020603050405020304" pitchFamily="18" charset="0"/>
                <a:cs typeface="Times New Roman" panose="02020603050405020304" pitchFamily="18" charset="0"/>
              </a:rPr>
              <a:t>.nature reserve</a:t>
            </a:r>
            <a:r>
              <a:rPr lang="zh-CN" altLang="zh-CN" sz="2200">
                <a:solidFill>
                  <a:srgbClr val="000000"/>
                </a:solidFill>
                <a:latin typeface="Times New Roman" panose="02020603050405020304" pitchFamily="18" charset="0"/>
                <a:cs typeface="Times New Roman" panose="02020603050405020304" pitchFamily="18" charset="0"/>
              </a:rPr>
              <a:t>自然保护区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15</a:t>
            </a:r>
            <a:r>
              <a:rPr lang="en-US" altLang="zh-CN" sz="2200">
                <a:solidFill>
                  <a:srgbClr val="000000"/>
                </a:solidFill>
                <a:latin typeface="Times New Roman" panose="02020603050405020304" pitchFamily="18" charset="0"/>
                <a:cs typeface="Times New Roman" panose="02020603050405020304" pitchFamily="18" charset="0"/>
              </a:rPr>
              <a:t>.develop renewable resources</a:t>
            </a:r>
            <a:r>
              <a:rPr lang="zh-CN" altLang="zh-CN" sz="2200">
                <a:solidFill>
                  <a:srgbClr val="000000"/>
                </a:solidFill>
                <a:latin typeface="Times New Roman" panose="02020603050405020304" pitchFamily="18" charset="0"/>
                <a:cs typeface="Times New Roman" panose="02020603050405020304" pitchFamily="18" charset="0"/>
              </a:rPr>
              <a:t>开发可再生资源</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16</a:t>
            </a:r>
            <a:r>
              <a:rPr lang="en-US" altLang="zh-CN" sz="2200">
                <a:solidFill>
                  <a:srgbClr val="000000"/>
                </a:solidFill>
                <a:latin typeface="Times New Roman" panose="02020603050405020304" pitchFamily="18" charset="0"/>
                <a:cs typeface="Times New Roman" panose="02020603050405020304" pitchFamily="18" charset="0"/>
              </a:rPr>
              <a:t>.contribute to </a:t>
            </a:r>
            <a:r>
              <a:rPr lang="zh-CN" altLang="zh-CN" sz="2200">
                <a:solidFill>
                  <a:srgbClr val="000000"/>
                </a:solidFill>
                <a:latin typeface="Times New Roman" panose="02020603050405020304" pitchFamily="18" charset="0"/>
                <a:cs typeface="Times New Roman" panose="02020603050405020304" pitchFamily="18" charset="0"/>
              </a:rPr>
              <a:t>有助于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17</a:t>
            </a:r>
            <a:r>
              <a:rPr lang="en-US" altLang="zh-CN" sz="2200">
                <a:solidFill>
                  <a:srgbClr val="000000"/>
                </a:solidFill>
                <a:latin typeface="Times New Roman" panose="02020603050405020304" pitchFamily="18" charset="0"/>
                <a:cs typeface="Times New Roman" panose="02020603050405020304" pitchFamily="18" charset="0"/>
              </a:rPr>
              <a:t>.have an impact on...</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有影响</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18</a:t>
            </a:r>
            <a:r>
              <a:rPr lang="en-US" altLang="zh-CN" sz="2200">
                <a:solidFill>
                  <a:srgbClr val="000000"/>
                </a:solidFill>
                <a:latin typeface="Times New Roman" panose="02020603050405020304" pitchFamily="18" charset="0"/>
                <a:cs typeface="Times New Roman" panose="02020603050405020304" pitchFamily="18" charset="0"/>
              </a:rPr>
              <a:t>.volunteer </a:t>
            </a:r>
            <a:r>
              <a:rPr lang="en-US" altLang="zh-CN" sz="2200" i="1">
                <a:solidFill>
                  <a:srgbClr val="000000"/>
                </a:solidFill>
                <a:latin typeface="Times New Roman" panose="02020603050405020304" pitchFamily="18" charset="0"/>
                <a:cs typeface="Times New Roman" panose="02020603050405020304" pitchFamily="18" charset="0"/>
              </a:rPr>
              <a:t>v</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做</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志愿者</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0950821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30</a:t>
            </a:fld>
            <a:r>
              <a:rPr lang="en-US" altLang="zh-CN" dirty="0"/>
              <a:t>-</a:t>
            </a:r>
            <a:endParaRPr lang="zh-CN" altLang="en-US" dirty="0"/>
          </a:p>
        </p:txBody>
      </p:sp>
      <p:sp>
        <p:nvSpPr>
          <p:cNvPr id="2" name="矩形 1"/>
          <p:cNvSpPr>
            <a:spLocks noChangeAspect="1"/>
          </p:cNvSpPr>
          <p:nvPr/>
        </p:nvSpPr>
        <p:spPr>
          <a:xfrm>
            <a:off x="508000" y="2310467"/>
            <a:ext cx="8128000" cy="249106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.club and association </a:t>
            </a:r>
            <a:r>
              <a:rPr lang="zh-CN" altLang="zh-CN" sz="2200">
                <a:solidFill>
                  <a:srgbClr val="000000"/>
                </a:solidFill>
                <a:latin typeface="Times New Roman" panose="02020603050405020304" pitchFamily="18" charset="0"/>
                <a:cs typeface="Times New Roman" panose="02020603050405020304" pitchFamily="18" charset="0"/>
              </a:rPr>
              <a:t>社团</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.broaden one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horizons </a:t>
            </a:r>
            <a:r>
              <a:rPr lang="zh-CN" altLang="zh-CN" sz="2200">
                <a:solidFill>
                  <a:srgbClr val="000000"/>
                </a:solidFill>
                <a:latin typeface="Times New Roman" panose="02020603050405020304" pitchFamily="18" charset="0"/>
                <a:cs typeface="Times New Roman" panose="02020603050405020304" pitchFamily="18" charset="0"/>
              </a:rPr>
              <a:t>开阔视野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.rich and colorful </a:t>
            </a:r>
            <a:r>
              <a:rPr lang="zh-CN" altLang="zh-CN" sz="2200">
                <a:solidFill>
                  <a:srgbClr val="000000"/>
                </a:solidFill>
                <a:latin typeface="Times New Roman" panose="02020603050405020304" pitchFamily="18" charset="0"/>
                <a:cs typeface="Times New Roman" panose="02020603050405020304" pitchFamily="18" charset="0"/>
              </a:rPr>
              <a:t>丰富多彩</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13</a:t>
            </a:r>
            <a:r>
              <a:rPr lang="en-US" altLang="zh-CN" sz="2200">
                <a:solidFill>
                  <a:srgbClr val="000000"/>
                </a:solidFill>
                <a:latin typeface="Times New Roman" panose="02020603050405020304" pitchFamily="18" charset="0"/>
                <a:cs typeface="Times New Roman" panose="02020603050405020304" pitchFamily="18" charset="0"/>
              </a:rPr>
              <a:t>.make a brief introduction to </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作简单介绍</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14</a:t>
            </a:r>
            <a:r>
              <a:rPr lang="en-US" altLang="zh-CN" sz="2200">
                <a:solidFill>
                  <a:srgbClr val="000000"/>
                </a:solidFill>
                <a:latin typeface="Times New Roman" panose="02020603050405020304" pitchFamily="18" charset="0"/>
                <a:cs typeface="Times New Roman" panose="02020603050405020304" pitchFamily="18" charset="0"/>
              </a:rPr>
              <a:t>.long to do sth.</a:t>
            </a:r>
            <a:r>
              <a:rPr lang="zh-CN" altLang="zh-CN" sz="2200">
                <a:solidFill>
                  <a:srgbClr val="000000"/>
                </a:solidFill>
                <a:latin typeface="Times New Roman" panose="02020603050405020304" pitchFamily="18" charset="0"/>
                <a:cs typeface="Times New Roman" panose="02020603050405020304" pitchFamily="18" charset="0"/>
              </a:rPr>
              <a:t>渴望做某事</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15</a:t>
            </a:r>
            <a:r>
              <a:rPr lang="en-US" altLang="zh-CN" sz="2200">
                <a:solidFill>
                  <a:srgbClr val="000000"/>
                </a:solidFill>
                <a:latin typeface="Times New Roman" panose="02020603050405020304" pitchFamily="18" charset="0"/>
                <a:cs typeface="Times New Roman" panose="02020603050405020304" pitchFamily="18" charset="0"/>
              </a:rPr>
              <a:t>.have a better understanding of...</a:t>
            </a:r>
            <a:r>
              <a:rPr lang="zh-CN" altLang="zh-CN" sz="2200">
                <a:solidFill>
                  <a:srgbClr val="000000"/>
                </a:solidFill>
                <a:latin typeface="Times New Roman" panose="02020603050405020304" pitchFamily="18" charset="0"/>
                <a:cs typeface="Times New Roman" panose="02020603050405020304" pitchFamily="18" charset="0"/>
              </a:rPr>
              <a:t>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有一个更好的理解</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6845373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31</a:t>
            </a:fld>
            <a:r>
              <a:rPr lang="en-US" altLang="zh-CN" dirty="0"/>
              <a:t>-</a:t>
            </a:r>
            <a:endParaRPr lang="zh-CN" altLang="en-US" dirty="0"/>
          </a:p>
        </p:txBody>
      </p:sp>
      <p:sp>
        <p:nvSpPr>
          <p:cNvPr id="3" name="矩形 2"/>
          <p:cNvSpPr>
            <a:spLocks noChangeAspect="1"/>
          </p:cNvSpPr>
          <p:nvPr/>
        </p:nvSpPr>
        <p:spPr>
          <a:xfrm>
            <a:off x="508000" y="980728"/>
            <a:ext cx="8128000" cy="572611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.I</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m delighted to hear that you will come to our school as an exchange student next term.</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得知你下学期将作为交换生到我校学习我非常高兴。</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.I hope you can help the students in our class to learn more about English and western culture,which can increase understanding and help build good relationships between us.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我希望你能帮助我们班的学生更多地了解英语和西方文化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这能增进我们的理解并有助于我们建立良好的关系。</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.The reason why I have been longing to go to America is that I want to experience American culture,which is believed to be the most diverse in the world.</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我一直渴望去美国的原因是想去体验被认为是世界上最多元化的美国文化。</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52513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32</a:t>
            </a:fld>
            <a:r>
              <a:rPr lang="en-US" altLang="zh-CN" dirty="0"/>
              <a:t>-</a:t>
            </a:r>
            <a:endParaRPr lang="zh-CN" altLang="en-US" dirty="0"/>
          </a:p>
        </p:txBody>
      </p:sp>
      <p:sp>
        <p:nvSpPr>
          <p:cNvPr id="2" name="矩形 1"/>
          <p:cNvSpPr>
            <a:spLocks noChangeAspect="1"/>
          </p:cNvSpPr>
          <p:nvPr/>
        </p:nvSpPr>
        <p:spPr>
          <a:xfrm>
            <a:off x="508000" y="1099206"/>
            <a:ext cx="8128000" cy="4913589"/>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.On the other hand,I hope to broaden my horizons in this developed country.</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再者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在这个发达国家我希望能开阔视野。</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.I don</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t have a good command of English,especially spoken English,so I</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m afraid I</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ll have difficulty fitting in very soon.</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我不精通英语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尤其是口语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因此恐怕我很难在短期内适应。</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.Just as the saying goes,“When in Rome,do as the Romans do.”</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俗话说</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入乡随俗。</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.In addition to these traditional activities,we have a wide range of choices such as travelling and visiting our relatives or friends.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除了这些传统的活动外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我们还有很多的选择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比如旅游</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拜访亲朋好友。</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6873525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33</a:t>
            </a:fld>
            <a:r>
              <a:rPr lang="en-US" altLang="zh-CN" dirty="0"/>
              <a:t>-</a:t>
            </a:r>
            <a:endParaRPr lang="zh-CN" altLang="en-US" dirty="0"/>
          </a:p>
        </p:txBody>
      </p:sp>
      <p:sp>
        <p:nvSpPr>
          <p:cNvPr id="2" name="矩形 1"/>
          <p:cNvSpPr>
            <a:spLocks noChangeAspect="1"/>
          </p:cNvSpPr>
          <p:nvPr/>
        </p:nvSpPr>
        <p:spPr>
          <a:xfrm>
            <a:off x="508000" y="1701069"/>
            <a:ext cx="8128000" cy="370986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假定你是李华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你的英国朋友</a:t>
            </a:r>
            <a:r>
              <a:rPr lang="en-US" altLang="zh-CN" sz="2200">
                <a:solidFill>
                  <a:srgbClr val="000000"/>
                </a:solidFill>
                <a:latin typeface="Times New Roman" panose="02020603050405020304" pitchFamily="18" charset="0"/>
                <a:cs typeface="Times New Roman" panose="02020603050405020304" pitchFamily="18" charset="0"/>
              </a:rPr>
              <a:t>Lucy </a:t>
            </a:r>
            <a:r>
              <a:rPr lang="zh-CN" altLang="zh-CN" sz="2200">
                <a:solidFill>
                  <a:srgbClr val="000000"/>
                </a:solidFill>
                <a:latin typeface="Times New Roman" panose="02020603050405020304" pitchFamily="18" charset="0"/>
                <a:cs typeface="Times New Roman" panose="02020603050405020304" pitchFamily="18" charset="0"/>
              </a:rPr>
              <a:t>发现红色在中国使用很广泛</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发邮件向你了解红色在中国的使用情况</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请你回复邮件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内容包括</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人们对红色的理解</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使用红色的场合</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不宜使用红色的场合。</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 100 </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可以适当增加细节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以使行文连贯。</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9840767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34</a:t>
            </a:fld>
            <a:r>
              <a:rPr lang="en-US" altLang="zh-CN" dirty="0"/>
              <a:t>-</a:t>
            </a:r>
            <a:endParaRPr lang="zh-CN" altLang="en-US" dirty="0"/>
          </a:p>
        </p:txBody>
      </p:sp>
      <p:sp>
        <p:nvSpPr>
          <p:cNvPr id="3" name="矩形 2"/>
          <p:cNvSpPr>
            <a:spLocks noChangeAspect="1"/>
          </p:cNvSpPr>
          <p:nvPr/>
        </p:nvSpPr>
        <p:spPr>
          <a:xfrm>
            <a:off x="508000" y="998577"/>
            <a:ext cx="8128000" cy="5670783"/>
          </a:xfrm>
          <a:prstGeom prst="rect">
            <a:avLst/>
          </a:prstGeom>
        </p:spPr>
        <p:txBody>
          <a:bodyPr>
            <a:spAutoFit/>
          </a:bodyPr>
          <a:lstStyle/>
          <a:p>
            <a:pPr indent="279400">
              <a:lnSpc>
                <a:spcPts val="29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Lucy,</a:t>
            </a:r>
            <a:endParaRPr lang="zh-CN" altLang="zh-CN" sz="2200">
              <a:solidFill>
                <a:srgbClr val="000000"/>
              </a:solidFill>
              <a:latin typeface="NEU-BZ-S92"/>
              <a:ea typeface="方正书宋_GBK"/>
              <a:cs typeface="Times New Roman" panose="02020603050405020304" pitchFamily="18" charset="0"/>
            </a:endParaRPr>
          </a:p>
          <a:p>
            <a:pPr indent="279400">
              <a:lnSpc>
                <a:spcPts val="29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How is everything going? 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writing to tell you something about Chinese using the colour red.</a:t>
            </a:r>
            <a:endParaRPr lang="zh-CN" altLang="zh-CN" sz="2200">
              <a:solidFill>
                <a:srgbClr val="000000"/>
              </a:solidFill>
              <a:latin typeface="NEU-BZ-S92"/>
              <a:ea typeface="方正书宋_GBK"/>
              <a:cs typeface="Times New Roman" panose="02020603050405020304" pitchFamily="18" charset="0"/>
            </a:endParaRPr>
          </a:p>
          <a:p>
            <a:pPr indent="279400">
              <a:lnSpc>
                <a:spcPts val="29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We do like red,for red stands for happiness and good fortune in our culture.Therefore,it is not surprising that you can see people wear red clothes and hang red lanterns during the Spring Festival.And the senior citizens even give their grandchildren some lucky money in red envelopes.Besides,young couples are also dressed in red on their wedding.However,be sure to avoid wearing red clothes during some sad events,such as attending funerals or visiting some patients.If you do so,it is really rude.I sincerely hope my explanations will be of great use to you.</a:t>
            </a:r>
            <a:endParaRPr lang="zh-CN" altLang="zh-CN" sz="2200">
              <a:solidFill>
                <a:srgbClr val="000000"/>
              </a:solidFill>
              <a:latin typeface="NEU-BZ-S92"/>
              <a:ea typeface="方正书宋_GBK"/>
              <a:cs typeface="Times New Roman" panose="02020603050405020304" pitchFamily="18" charset="0"/>
            </a:endParaRPr>
          </a:p>
          <a:p>
            <a:pPr indent="279400">
              <a:lnSpc>
                <a:spcPts val="29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Best wishes.</a:t>
            </a:r>
            <a:endParaRPr lang="zh-CN" altLang="zh-CN" sz="2200">
              <a:solidFill>
                <a:srgbClr val="000000"/>
              </a:solidFill>
              <a:latin typeface="NEU-BZ-S92"/>
              <a:ea typeface="方正书宋_GBK"/>
              <a:cs typeface="Times New Roman" panose="02020603050405020304" pitchFamily="18" charset="0"/>
            </a:endParaRPr>
          </a:p>
          <a:p>
            <a:pPr indent="279400" algn="r">
              <a:lnSpc>
                <a:spcPts val="29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Yours,</a:t>
            </a:r>
            <a:endParaRPr lang="zh-CN" altLang="zh-CN" sz="2200">
              <a:solidFill>
                <a:srgbClr val="000000"/>
              </a:solidFill>
              <a:latin typeface="NEU-BZ-S92"/>
              <a:ea typeface="方正书宋_GBK"/>
              <a:cs typeface="Times New Roman" panose="02020603050405020304" pitchFamily="18" charset="0"/>
            </a:endParaRPr>
          </a:p>
          <a:p>
            <a:pPr indent="279400" algn="r">
              <a:lnSpc>
                <a:spcPts val="29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Li Hua</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6269000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4</a:t>
            </a:fld>
            <a:r>
              <a:rPr lang="en-US" altLang="zh-CN" dirty="0"/>
              <a:t>-</a:t>
            </a:r>
            <a:endParaRPr lang="zh-CN" altLang="en-US" dirty="0"/>
          </a:p>
        </p:txBody>
      </p:sp>
      <p:sp>
        <p:nvSpPr>
          <p:cNvPr id="2" name="矩形 1"/>
          <p:cNvSpPr>
            <a:spLocks noChangeAspect="1"/>
          </p:cNvSpPr>
          <p:nvPr/>
        </p:nvSpPr>
        <p:spPr>
          <a:xfrm>
            <a:off x="508000" y="1302338"/>
            <a:ext cx="8128000" cy="450732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Ⅱ</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话题佳句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.Many people worry that our energy resources will run out if we use them in an unchecked way.</a:t>
            </a:r>
            <a:r>
              <a:rPr lang="zh-CN" altLang="zh-CN" sz="2200">
                <a:solidFill>
                  <a:srgbClr val="000000"/>
                </a:solidFill>
                <a:latin typeface="Times New Roman" panose="02020603050405020304" pitchFamily="18" charset="0"/>
                <a:cs typeface="Times New Roman" panose="02020603050405020304" pitchFamily="18" charset="0"/>
              </a:rPr>
              <a:t>许多人担心如果能源的使用不加以控制的话</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我们的能源很快将被耗尽。</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.Do remember forests supply us with wood,oxygen,clean water,good weather and rich harvests.To destroy forests is to destroy the Earth on which we live.</a:t>
            </a:r>
            <a:r>
              <a:rPr lang="zh-CN" altLang="zh-CN" sz="2200">
                <a:solidFill>
                  <a:srgbClr val="000000"/>
                </a:solidFill>
                <a:latin typeface="Times New Roman" panose="02020603050405020304" pitchFamily="18" charset="0"/>
                <a:cs typeface="Times New Roman" panose="02020603050405020304" pitchFamily="18" charset="0"/>
              </a:rPr>
              <a:t>切记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森林给我们提供木材、氧气、干净的水、良好的天气和丰富的收成。破坏森林就是破坏我们生存的地球家园。</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.Pollution is an issue that crosses national boundaries.</a:t>
            </a:r>
            <a:r>
              <a:rPr lang="zh-CN" altLang="zh-CN" sz="2200">
                <a:solidFill>
                  <a:srgbClr val="000000"/>
                </a:solidFill>
                <a:latin typeface="Times New Roman" panose="02020603050405020304" pitchFamily="18" charset="0"/>
                <a:cs typeface="Times New Roman" panose="02020603050405020304" pitchFamily="18" charset="0"/>
              </a:rPr>
              <a:t>污染是一个不分国界的问题。</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4149025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5</a:t>
            </a:fld>
            <a:r>
              <a:rPr lang="en-US" altLang="zh-CN" dirty="0"/>
              <a:t>-</a:t>
            </a:r>
            <a:endParaRPr lang="zh-CN" altLang="en-US" dirty="0"/>
          </a:p>
        </p:txBody>
      </p:sp>
      <p:sp>
        <p:nvSpPr>
          <p:cNvPr id="2" name="矩形 1"/>
          <p:cNvSpPr>
            <a:spLocks noChangeAspect="1"/>
          </p:cNvSpPr>
          <p:nvPr/>
        </p:nvSpPr>
        <p:spPr>
          <a:xfrm>
            <a:off x="508000" y="1099206"/>
            <a:ext cx="8128000" cy="4913589"/>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.We have adopted effective measures to control water contamination in our area.</a:t>
            </a:r>
            <a:r>
              <a:rPr lang="zh-CN" altLang="zh-CN" sz="2200">
                <a:solidFill>
                  <a:srgbClr val="000000"/>
                </a:solidFill>
                <a:latin typeface="Times New Roman" panose="02020603050405020304" pitchFamily="18" charset="0"/>
                <a:cs typeface="Times New Roman" panose="02020603050405020304" pitchFamily="18" charset="0"/>
              </a:rPr>
              <a:t>我们采取了有效的措施来治理我们这个地区的水污染。</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.New laws have been introduced to control air pollution in the city.</a:t>
            </a:r>
            <a:r>
              <a:rPr lang="zh-CN" altLang="zh-CN" sz="2200">
                <a:solidFill>
                  <a:srgbClr val="000000"/>
                </a:solidFill>
                <a:latin typeface="Times New Roman" panose="02020603050405020304" pitchFamily="18" charset="0"/>
                <a:cs typeface="Times New Roman" panose="02020603050405020304" pitchFamily="18" charset="0"/>
              </a:rPr>
              <a:t>为了控制城市空气污染</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该市采用了新的法律措施。</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.Air pollution and noise pollution caused by automobiles do harm to our health.</a:t>
            </a:r>
            <a:r>
              <a:rPr lang="zh-CN" altLang="zh-CN" sz="2200">
                <a:solidFill>
                  <a:srgbClr val="000000"/>
                </a:solidFill>
                <a:latin typeface="Times New Roman" panose="02020603050405020304" pitchFamily="18" charset="0"/>
                <a:cs typeface="Times New Roman" panose="02020603050405020304" pitchFamily="18" charset="0"/>
              </a:rPr>
              <a:t>由汽车引起的空气和噪声污染对我们的健康造成了危害。</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.Accordingly/Consequently/As a result,it is not difficult to draw the conclusion that people are more and more aware of the importance of environmental protection.</a:t>
            </a:r>
            <a:r>
              <a:rPr lang="zh-CN" altLang="zh-CN" sz="2200">
                <a:solidFill>
                  <a:srgbClr val="000000"/>
                </a:solidFill>
                <a:latin typeface="Times New Roman" panose="02020603050405020304" pitchFamily="18" charset="0"/>
                <a:cs typeface="Times New Roman" panose="02020603050405020304" pitchFamily="18" charset="0"/>
              </a:rPr>
              <a:t>因此</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不难得出结论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人们越来越意识到环境保护的重要性了。</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8610070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6</a:t>
            </a:fld>
            <a:r>
              <a:rPr lang="en-US" altLang="zh-CN" dirty="0"/>
              <a:t>-</a:t>
            </a:r>
            <a:endParaRPr lang="zh-CN" altLang="en-US" dirty="0"/>
          </a:p>
        </p:txBody>
      </p:sp>
      <p:sp>
        <p:nvSpPr>
          <p:cNvPr id="2" name="矩形 1"/>
          <p:cNvSpPr>
            <a:spLocks noChangeAspect="1"/>
          </p:cNvSpPr>
          <p:nvPr/>
        </p:nvSpPr>
        <p:spPr>
          <a:xfrm>
            <a:off x="508000" y="1497936"/>
            <a:ext cx="8128000" cy="4116127"/>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Ⅲ</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话题写作</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假设你是李华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是光明中学的学生会主席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你校打算以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垃圾分类</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人人参与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为主题进行一次全校范围的环保宣讲活动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请你以学生会主席的身份用英语写一份演讲稿</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要点如下</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介绍垃圾的几种分类</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谈谈垃圾分类的意义</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你对学生的建议。</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注意</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词数</a:t>
            </a:r>
            <a:r>
              <a:rPr lang="en-US" altLang="zh-CN" sz="2200">
                <a:solidFill>
                  <a:srgbClr val="000000"/>
                </a:solidFill>
                <a:latin typeface="Times New Roman" panose="02020603050405020304" pitchFamily="18" charset="0"/>
                <a:cs typeface="Times New Roman" panose="02020603050405020304" pitchFamily="18" charset="0"/>
              </a:rPr>
              <a:t>100</a:t>
            </a:r>
            <a:r>
              <a:rPr lang="zh-CN" altLang="zh-CN" sz="2200">
                <a:solidFill>
                  <a:srgbClr val="000000"/>
                </a:solidFill>
                <a:latin typeface="Times New Roman" panose="02020603050405020304" pitchFamily="18" charset="0"/>
                <a:cs typeface="Times New Roman" panose="02020603050405020304" pitchFamily="18" charset="0"/>
              </a:rPr>
              <a:t>左右</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可适当增加细节以使行文连贯</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参考词汇</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湿垃圾</a:t>
            </a:r>
            <a:r>
              <a:rPr lang="en-US" altLang="zh-CN" sz="2200">
                <a:solidFill>
                  <a:srgbClr val="000000"/>
                </a:solidFill>
                <a:latin typeface="Times New Roman" panose="02020603050405020304" pitchFamily="18" charset="0"/>
                <a:cs typeface="Times New Roman" panose="02020603050405020304" pitchFamily="18" charset="0"/>
              </a:rPr>
              <a:t>household food waste</a:t>
            </a:r>
            <a:r>
              <a:rPr lang="zh-CN" altLang="zh-CN" sz="2200">
                <a:solidFill>
                  <a:srgbClr val="000000"/>
                </a:solidFill>
                <a:latin typeface="Times New Roman" panose="02020603050405020304" pitchFamily="18" charset="0"/>
                <a:cs typeface="Times New Roman" panose="02020603050405020304" pitchFamily="18" charset="0"/>
              </a:rPr>
              <a:t>　干垃圾</a:t>
            </a:r>
            <a:r>
              <a:rPr lang="en-US" altLang="zh-CN" sz="2200">
                <a:solidFill>
                  <a:srgbClr val="000000"/>
                </a:solidFill>
                <a:latin typeface="Times New Roman" panose="02020603050405020304" pitchFamily="18" charset="0"/>
                <a:cs typeface="Times New Roman" panose="02020603050405020304" pitchFamily="18" charset="0"/>
              </a:rPr>
              <a:t>residual waste</a:t>
            </a:r>
            <a:r>
              <a:rPr lang="zh-CN" altLang="zh-CN" sz="2200">
                <a:solidFill>
                  <a:srgbClr val="000000"/>
                </a:solidFill>
                <a:latin typeface="Times New Roman" panose="02020603050405020304" pitchFamily="18" charset="0"/>
                <a:cs typeface="Times New Roman" panose="02020603050405020304" pitchFamily="18" charset="0"/>
              </a:rPr>
              <a:t>　可回收物</a:t>
            </a:r>
            <a:r>
              <a:rPr lang="en-US" altLang="zh-CN" sz="2200">
                <a:solidFill>
                  <a:srgbClr val="000000"/>
                </a:solidFill>
                <a:latin typeface="Times New Roman" panose="02020603050405020304" pitchFamily="18" charset="0"/>
                <a:cs typeface="Times New Roman" panose="02020603050405020304" pitchFamily="18" charset="0"/>
              </a:rPr>
              <a:t>recyclable waste</a:t>
            </a:r>
            <a:r>
              <a:rPr lang="zh-CN" altLang="zh-CN" sz="2200">
                <a:solidFill>
                  <a:srgbClr val="000000"/>
                </a:solidFill>
                <a:latin typeface="Times New Roman" panose="02020603050405020304" pitchFamily="18" charset="0"/>
                <a:cs typeface="Times New Roman" panose="02020603050405020304" pitchFamily="18" charset="0"/>
              </a:rPr>
              <a:t>　有害垃圾</a:t>
            </a:r>
            <a:r>
              <a:rPr lang="en-US" altLang="zh-CN" sz="2200">
                <a:solidFill>
                  <a:srgbClr val="000000"/>
                </a:solidFill>
                <a:latin typeface="Times New Roman" panose="02020603050405020304" pitchFamily="18" charset="0"/>
                <a:cs typeface="Times New Roman" panose="02020603050405020304" pitchFamily="18" charset="0"/>
              </a:rPr>
              <a:t>hazardous waste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0840513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7</a:t>
            </a:fld>
            <a:r>
              <a:rPr lang="en-US" altLang="zh-CN" dirty="0"/>
              <a:t>-</a:t>
            </a:r>
            <a:endParaRPr lang="zh-CN" altLang="en-US" dirty="0"/>
          </a:p>
        </p:txBody>
      </p:sp>
      <p:sp>
        <p:nvSpPr>
          <p:cNvPr id="3" name="矩形 2"/>
          <p:cNvSpPr>
            <a:spLocks noChangeAspect="1"/>
          </p:cNvSpPr>
          <p:nvPr/>
        </p:nvSpPr>
        <p:spPr>
          <a:xfrm>
            <a:off x="508000" y="980728"/>
            <a:ext cx="8128000" cy="5741187"/>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Dear students,</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With more waste produced every day,it</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time that we took some measures to carry out waste sorting.</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Waste can generally be divided into four sorts,household food waste referring to the garbage produced in kitchens,residual waste meaning those used and polluted things,recyclable waste including plastics and some metals and hazardous waste such as batteries and dangerous chemicals.If these wastes cannot be collected properly,not only will they do harm to our environment,but also have a bad influence on people</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health.We students</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 small actions can make a big difference,such as packing rubbish separately,serving as volunteers to raise people</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awareness.</a:t>
            </a:r>
            <a:endParaRPr lang="zh-CN" altLang="zh-CN" sz="2200">
              <a:solidFill>
                <a:srgbClr val="000000"/>
              </a:solidFill>
              <a:latin typeface="NEU-BZ-S92"/>
              <a:ea typeface="方正书宋_GBK"/>
              <a:cs typeface="Times New Roman" panose="02020603050405020304" pitchFamily="18" charset="0"/>
            </a:endParaRPr>
          </a:p>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As long as everyone gets involved we are sure to turn the waste into treasure.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9197362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8</a:t>
            </a:fld>
            <a:r>
              <a:rPr lang="en-US" altLang="zh-CN" dirty="0"/>
              <a:t>-</a:t>
            </a:r>
            <a:endParaRPr lang="zh-CN" altLang="en-US" dirty="0"/>
          </a:p>
        </p:txBody>
      </p:sp>
      <p:sp>
        <p:nvSpPr>
          <p:cNvPr id="2" name="矩形 1"/>
          <p:cNvSpPr>
            <a:spLocks noChangeAspect="1"/>
          </p:cNvSpPr>
          <p:nvPr/>
        </p:nvSpPr>
        <p:spPr>
          <a:xfrm>
            <a:off x="508000" y="1052736"/>
            <a:ext cx="8128000" cy="5334922"/>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话题二</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人际关系</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NEU-BZ-S92"/>
                <a:cs typeface="宋体" panose="02010600030101010101" pitchFamily="2" charset="-122"/>
              </a:rPr>
              <a:t>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Arial" panose="020B0604020202020204" pitchFamily="34" charset="0"/>
                <a:ea typeface="黑体" panose="02010609060101010101" pitchFamily="49" charset="-122"/>
                <a:cs typeface="Times New Roman" panose="02020603050405020304" pitchFamily="18" charset="0"/>
              </a:rPr>
              <a:t>话题词汇</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.kind-hearted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好心的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善良的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.considerate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考虑周到的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.good-tempered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脾气好的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4</a:t>
            </a:r>
            <a:r>
              <a:rPr lang="en-US" altLang="zh-CN" sz="2200">
                <a:solidFill>
                  <a:srgbClr val="000000"/>
                </a:solidFill>
                <a:latin typeface="Times New Roman" panose="02020603050405020304" pitchFamily="18" charset="0"/>
                <a:cs typeface="Times New Roman" panose="02020603050405020304" pitchFamily="18" charset="0"/>
              </a:rPr>
              <a:t>.respect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尊敬</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尊重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尊敬</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敬意</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5</a:t>
            </a:r>
            <a:r>
              <a:rPr lang="en-US" altLang="zh-CN" sz="2200">
                <a:solidFill>
                  <a:srgbClr val="000000"/>
                </a:solidFill>
                <a:latin typeface="Times New Roman" panose="02020603050405020304" pitchFamily="18" charset="0"/>
                <a:cs typeface="Times New Roman" panose="02020603050405020304" pitchFamily="18" charset="0"/>
              </a:rPr>
              <a:t>.attend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照顾</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护理</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出席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参加</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6</a:t>
            </a:r>
            <a:r>
              <a:rPr lang="en-US" altLang="zh-CN" sz="2200">
                <a:solidFill>
                  <a:srgbClr val="000000"/>
                </a:solidFill>
                <a:latin typeface="Times New Roman" panose="02020603050405020304" pitchFamily="18" charset="0"/>
                <a:cs typeface="Times New Roman" panose="02020603050405020304" pitchFamily="18" charset="0"/>
              </a:rPr>
              <a:t>.appreciate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欣赏</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7</a:t>
            </a:r>
            <a:r>
              <a:rPr lang="en-US" altLang="zh-CN" sz="2200">
                <a:solidFill>
                  <a:srgbClr val="000000"/>
                </a:solidFill>
                <a:latin typeface="Times New Roman" panose="02020603050405020304" pitchFamily="18" charset="0"/>
                <a:cs typeface="Times New Roman" panose="02020603050405020304" pitchFamily="18" charset="0"/>
              </a:rPr>
              <a:t>.neighbour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邻居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邻国</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8</a:t>
            </a:r>
            <a:r>
              <a:rPr lang="en-US" altLang="zh-CN" sz="2200">
                <a:solidFill>
                  <a:srgbClr val="000000"/>
                </a:solidFill>
                <a:latin typeface="Times New Roman" panose="02020603050405020304" pitchFamily="18" charset="0"/>
                <a:cs typeface="Times New Roman" panose="02020603050405020304" pitchFamily="18" charset="0"/>
              </a:rPr>
              <a:t>.neighbourhood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某街区的居民</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临近的地方</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9</a:t>
            </a:r>
            <a:r>
              <a:rPr lang="en-US" altLang="zh-CN" sz="2200">
                <a:solidFill>
                  <a:srgbClr val="000000"/>
                </a:solidFill>
                <a:latin typeface="Times New Roman" panose="02020603050405020304" pitchFamily="18" charset="0"/>
                <a:cs typeface="Times New Roman" panose="02020603050405020304" pitchFamily="18" charset="0"/>
              </a:rPr>
              <a:t>.colleague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同事</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10</a:t>
            </a:r>
            <a:r>
              <a:rPr lang="en-US" altLang="zh-CN" sz="2200">
                <a:solidFill>
                  <a:srgbClr val="000000"/>
                </a:solidFill>
                <a:latin typeface="Times New Roman" panose="02020603050405020304" pitchFamily="18" charset="0"/>
                <a:cs typeface="Times New Roman" panose="02020603050405020304" pitchFamily="18" charset="0"/>
              </a:rPr>
              <a:t>.cousin </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堂</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兄弟或姐妹</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11</a:t>
            </a:r>
            <a:r>
              <a:rPr lang="en-US" altLang="zh-CN" sz="2200">
                <a:solidFill>
                  <a:srgbClr val="000000"/>
                </a:solidFill>
                <a:latin typeface="Times New Roman" panose="02020603050405020304" pitchFamily="18" charset="0"/>
                <a:cs typeface="Times New Roman" panose="02020603050405020304" pitchFamily="18" charset="0"/>
              </a:rPr>
              <a:t>.teenager </a:t>
            </a:r>
            <a:r>
              <a:rPr lang="en-US" altLang="zh-CN" sz="2200" i="1">
                <a:solidFill>
                  <a:srgbClr val="000000"/>
                </a:solidFill>
                <a:latin typeface="Times New Roman" panose="02020603050405020304" pitchFamily="18" charset="0"/>
                <a:cs typeface="Times New Roman" panose="02020603050405020304" pitchFamily="18" charset="0"/>
              </a:rPr>
              <a:t>n.</a:t>
            </a:r>
            <a:r>
              <a:rPr lang="en-US" altLang="zh-CN" sz="2200">
                <a:solidFill>
                  <a:srgbClr val="000000"/>
                </a:solidFill>
                <a:latin typeface="Times New Roman" panose="02020603050405020304" pitchFamily="18" charset="0"/>
                <a:cs typeface="Times New Roman" panose="02020603050405020304" pitchFamily="18" charset="0"/>
              </a:rPr>
              <a:t>(13~19</a:t>
            </a:r>
            <a:r>
              <a:rPr lang="zh-CN" altLang="zh-CN" sz="2200">
                <a:solidFill>
                  <a:srgbClr val="000000"/>
                </a:solidFill>
                <a:latin typeface="Times New Roman" panose="02020603050405020304" pitchFamily="18" charset="0"/>
                <a:cs typeface="Times New Roman" panose="02020603050405020304" pitchFamily="18" charset="0"/>
              </a:rPr>
              <a:t>岁的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青少年</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十几岁的少年</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少女</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101595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9</a:t>
            </a:fld>
            <a:r>
              <a:rPr lang="en-US" altLang="zh-CN" dirty="0"/>
              <a:t>-</a:t>
            </a:r>
            <a:endParaRPr lang="zh-CN" altLang="en-US" dirty="0"/>
          </a:p>
        </p:txBody>
      </p:sp>
      <p:sp>
        <p:nvSpPr>
          <p:cNvPr id="2" name="矩形 1"/>
          <p:cNvSpPr>
            <a:spLocks noChangeAspect="1"/>
          </p:cNvSpPr>
          <p:nvPr/>
        </p:nvSpPr>
        <p:spPr>
          <a:xfrm>
            <a:off x="508000" y="1497936"/>
            <a:ext cx="8128000" cy="4116127"/>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12</a:t>
            </a:r>
            <a:r>
              <a:rPr lang="en-US" altLang="zh-CN" sz="2200">
                <a:solidFill>
                  <a:srgbClr val="000000"/>
                </a:solidFill>
                <a:latin typeface="Times New Roman" panose="02020603050405020304" pitchFamily="18" charset="0"/>
                <a:cs typeface="Times New Roman" panose="02020603050405020304" pitchFamily="18" charset="0"/>
              </a:rPr>
              <a:t>.acquaintance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熟人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认识的人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13</a:t>
            </a:r>
            <a:r>
              <a:rPr lang="en-US" altLang="zh-CN" sz="2200">
                <a:solidFill>
                  <a:srgbClr val="000000"/>
                </a:solidFill>
                <a:latin typeface="Times New Roman" panose="02020603050405020304" pitchFamily="18" charset="0"/>
                <a:cs typeface="Times New Roman" panose="02020603050405020304" pitchFamily="18" charset="0"/>
              </a:rPr>
              <a:t>.nephew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侄子</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外甥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14</a:t>
            </a:r>
            <a:r>
              <a:rPr lang="en-US" altLang="zh-CN" sz="2200">
                <a:solidFill>
                  <a:srgbClr val="000000"/>
                </a:solidFill>
                <a:latin typeface="Times New Roman" panose="02020603050405020304" pitchFamily="18" charset="0"/>
                <a:cs typeface="Times New Roman" panose="02020603050405020304" pitchFamily="18" charset="0"/>
              </a:rPr>
              <a:t>.relative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亲属</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亲戚</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15</a:t>
            </a:r>
            <a:r>
              <a:rPr lang="en-US" altLang="zh-CN" sz="2200">
                <a:solidFill>
                  <a:srgbClr val="000000"/>
                </a:solidFill>
                <a:latin typeface="Times New Roman" panose="02020603050405020304" pitchFamily="18" charset="0"/>
                <a:cs typeface="Times New Roman" panose="02020603050405020304" pitchFamily="18" charset="0"/>
              </a:rPr>
              <a:t>.stranger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陌生人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外地人</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16</a:t>
            </a:r>
            <a:r>
              <a:rPr lang="en-US" altLang="zh-CN" sz="2200">
                <a:solidFill>
                  <a:srgbClr val="000000"/>
                </a:solidFill>
                <a:latin typeface="Times New Roman" panose="02020603050405020304" pitchFamily="18" charset="0"/>
                <a:cs typeface="Times New Roman" panose="02020603050405020304" pitchFamily="18" charset="0"/>
              </a:rPr>
              <a:t>.housework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家务</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劳动</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17</a:t>
            </a:r>
            <a:r>
              <a:rPr lang="en-US" altLang="zh-CN" sz="2200">
                <a:solidFill>
                  <a:srgbClr val="000000"/>
                </a:solidFill>
                <a:latin typeface="Times New Roman" panose="02020603050405020304" pitchFamily="18" charset="0"/>
                <a:cs typeface="Times New Roman" panose="02020603050405020304" pitchFamily="18" charset="0"/>
              </a:rPr>
              <a:t>.teamwork </a:t>
            </a:r>
            <a:r>
              <a:rPr lang="en-US" altLang="zh-CN" sz="2200" i="1">
                <a:solidFill>
                  <a:srgbClr val="000000"/>
                </a:solidFill>
                <a:latin typeface="Times New Roman" panose="02020603050405020304" pitchFamily="18" charset="0"/>
                <a:cs typeface="Times New Roman" panose="02020603050405020304" pitchFamily="18" charset="0"/>
              </a:rPr>
              <a:t>n.</a:t>
            </a:r>
            <a:r>
              <a:rPr lang="zh-CN" altLang="zh-CN" sz="2200">
                <a:solidFill>
                  <a:srgbClr val="000000"/>
                </a:solidFill>
                <a:latin typeface="Times New Roman" panose="02020603050405020304" pitchFamily="18" charset="0"/>
                <a:cs typeface="Times New Roman" panose="02020603050405020304" pitchFamily="18" charset="0"/>
              </a:rPr>
              <a:t>协同工作</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配合</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18</a:t>
            </a:r>
            <a:r>
              <a:rPr lang="en-US" altLang="zh-CN" sz="2200">
                <a:solidFill>
                  <a:srgbClr val="000000"/>
                </a:solidFill>
                <a:latin typeface="Times New Roman" panose="02020603050405020304" pitchFamily="18" charset="0"/>
                <a:cs typeface="Times New Roman" panose="02020603050405020304" pitchFamily="18" charset="0"/>
              </a:rPr>
              <a:t>.forgive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原谅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饶恕</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19</a:t>
            </a:r>
            <a:r>
              <a:rPr lang="en-US" altLang="zh-CN" sz="2200">
                <a:solidFill>
                  <a:srgbClr val="000000"/>
                </a:solidFill>
                <a:latin typeface="Times New Roman" panose="02020603050405020304" pitchFamily="18" charset="0"/>
                <a:cs typeface="Times New Roman" panose="02020603050405020304" pitchFamily="18" charset="0"/>
              </a:rPr>
              <a:t>.reliable </a:t>
            </a:r>
            <a:r>
              <a:rPr lang="en-US" altLang="zh-CN" sz="2200" i="1">
                <a:solidFill>
                  <a:srgbClr val="000000"/>
                </a:solidFill>
                <a:latin typeface="Times New Roman" panose="02020603050405020304" pitchFamily="18" charset="0"/>
                <a:cs typeface="Times New Roman" panose="02020603050405020304" pitchFamily="18" charset="0"/>
              </a:rPr>
              <a:t>adj.</a:t>
            </a:r>
            <a:r>
              <a:rPr lang="zh-CN" altLang="zh-CN" sz="2200">
                <a:solidFill>
                  <a:srgbClr val="000000"/>
                </a:solidFill>
                <a:latin typeface="Times New Roman" panose="02020603050405020304" pitchFamily="18" charset="0"/>
                <a:cs typeface="Times New Roman" panose="02020603050405020304" pitchFamily="18" charset="0"/>
              </a:rPr>
              <a:t>可信赖的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可依靠的</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20</a:t>
            </a:r>
            <a:r>
              <a:rPr lang="en-US" altLang="zh-CN" sz="2200">
                <a:solidFill>
                  <a:srgbClr val="000000"/>
                </a:solidFill>
                <a:latin typeface="Times New Roman" panose="02020603050405020304" pitchFamily="18" charset="0"/>
                <a:cs typeface="Times New Roman" panose="02020603050405020304" pitchFamily="18" charset="0"/>
              </a:rPr>
              <a:t>.bother </a:t>
            </a:r>
            <a:r>
              <a:rPr lang="en-US" altLang="zh-CN" sz="2200" i="1">
                <a:solidFill>
                  <a:srgbClr val="000000"/>
                </a:solidFill>
                <a:latin typeface="Times New Roman" panose="02020603050405020304" pitchFamily="18" charset="0"/>
                <a:cs typeface="Times New Roman" panose="02020603050405020304" pitchFamily="18" charset="0"/>
              </a:rPr>
              <a:t>vt.</a:t>
            </a:r>
            <a:r>
              <a:rPr lang="zh-CN" altLang="zh-CN" sz="2200">
                <a:solidFill>
                  <a:srgbClr val="000000"/>
                </a:solidFill>
                <a:latin typeface="Times New Roman" panose="02020603050405020304" pitchFamily="18" charset="0"/>
                <a:cs typeface="Times New Roman" panose="02020603050405020304" pitchFamily="18" charset="0"/>
              </a:rPr>
              <a:t>打扰</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烦扰</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21</a:t>
            </a:r>
            <a:r>
              <a:rPr lang="en-US" altLang="zh-CN" sz="2200">
                <a:solidFill>
                  <a:srgbClr val="000000"/>
                </a:solidFill>
                <a:latin typeface="Times New Roman" panose="02020603050405020304" pitchFamily="18" charset="0"/>
                <a:cs typeface="Times New Roman" panose="02020603050405020304" pitchFamily="18" charset="0"/>
              </a:rPr>
              <a:t>.be friendly to sb.</a:t>
            </a:r>
            <a:r>
              <a:rPr lang="zh-CN" altLang="zh-CN" sz="2200">
                <a:solidFill>
                  <a:srgbClr val="000000"/>
                </a:solidFill>
                <a:latin typeface="Times New Roman" panose="02020603050405020304" pitchFamily="18" charset="0"/>
                <a:cs typeface="Times New Roman" panose="02020603050405020304" pitchFamily="18" charset="0"/>
              </a:rPr>
              <a:t>对某人友好</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9296960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2014高优二轮模板">
  <a:themeElements>
    <a:clrScheme name="自定义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00"/>
      </a:folHlink>
    </a:clrScheme>
    <a:fontScheme name="Office 经典">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2014高优二轮模板</Template>
  <TotalTime>432</TotalTime>
  <Words>3739</Words>
  <Application>Microsoft Office PowerPoint</Application>
  <PresentationFormat>全屏显示(4:3)</PresentationFormat>
  <Paragraphs>334</Paragraphs>
  <Slides>34</Slides>
  <Notes>33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34</vt:i4>
      </vt:variant>
    </vt:vector>
  </HeadingPairs>
  <TitlesOfParts>
    <vt:vector size="42" baseType="lpstr">
      <vt:lpstr>NEU-BZ-S92</vt:lpstr>
      <vt:lpstr>黑体</vt:lpstr>
      <vt:lpstr>宋体</vt:lpstr>
      <vt:lpstr>微软雅黑</vt:lpstr>
      <vt:lpstr>Arial</vt:lpstr>
      <vt:lpstr>Calibri</vt:lpstr>
      <vt:lpstr>Times New Roman</vt:lpstr>
      <vt:lpstr>2014高优二轮模板</vt:lpstr>
      <vt:lpstr>Part 6　积素材　谱写极优话题篇章</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语文</dc:title>
  <dc:creator>微软用户</dc:creator>
  <cp:lastModifiedBy> </cp:lastModifiedBy>
  <cp:revision>137</cp:revision>
  <dcterms:created xsi:type="dcterms:W3CDTF">2014-12-26T08:25:58Z</dcterms:created>
  <dcterms:modified xsi:type="dcterms:W3CDTF">2020-03-17T07:50:29Z</dcterms:modified>
</cp:coreProperties>
</file>