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98" r:id="rId2"/>
    <p:sldId id="349" r:id="rId3"/>
    <p:sldId id="399" r:id="rId4"/>
    <p:sldId id="401" r:id="rId5"/>
    <p:sldId id="402" r:id="rId6"/>
    <p:sldId id="403" r:id="rId7"/>
    <p:sldId id="432" r:id="rId8"/>
    <p:sldId id="404" r:id="rId9"/>
    <p:sldId id="405" r:id="rId10"/>
    <p:sldId id="406" r:id="rId11"/>
    <p:sldId id="407" r:id="rId12"/>
    <p:sldId id="433" r:id="rId13"/>
    <p:sldId id="408" r:id="rId14"/>
    <p:sldId id="409" r:id="rId15"/>
    <p:sldId id="410" r:id="rId16"/>
    <p:sldId id="411" r:id="rId17"/>
    <p:sldId id="434" r:id="rId18"/>
    <p:sldId id="412" r:id="rId19"/>
    <p:sldId id="413" r:id="rId20"/>
    <p:sldId id="414" r:id="rId21"/>
    <p:sldId id="415" r:id="rId22"/>
    <p:sldId id="435" r:id="rId23"/>
    <p:sldId id="416" r:id="rId24"/>
    <p:sldId id="417" r:id="rId25"/>
    <p:sldId id="418" r:id="rId26"/>
    <p:sldId id="419" r:id="rId27"/>
    <p:sldId id="436" r:id="rId28"/>
    <p:sldId id="420" r:id="rId29"/>
    <p:sldId id="421" r:id="rId30"/>
    <p:sldId id="422" r:id="rId31"/>
    <p:sldId id="423" r:id="rId32"/>
    <p:sldId id="437" r:id="rId33"/>
    <p:sldId id="424" r:id="rId34"/>
    <p:sldId id="425" r:id="rId35"/>
    <p:sldId id="426" r:id="rId36"/>
    <p:sldId id="427" r:id="rId37"/>
    <p:sldId id="438" r:id="rId38"/>
    <p:sldId id="428" r:id="rId39"/>
    <p:sldId id="429" r:id="rId40"/>
    <p:sldId id="430" r:id="rId41"/>
    <p:sldId id="431" r:id="rId42"/>
    <p:sldId id="439" r:id="rId4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35">
          <p15:clr>
            <a:srgbClr val="A4A3A4"/>
          </p15:clr>
        </p15:guide>
        <p15:guide id="2" pos="4513">
          <p15:clr>
            <a:srgbClr val="A4A3A4"/>
          </p15:clr>
        </p15:guide>
        <p15:guide id="3"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00"/>
    <a:srgbClr val="FFE389"/>
    <a:srgbClr val="E75E22"/>
    <a:srgbClr val="FFEDAB"/>
    <a:srgbClr val="CD242B"/>
    <a:srgbClr val="DEB203"/>
    <a:srgbClr val="5FBA0F"/>
    <a:srgbClr val="FC922C"/>
    <a:srgbClr val="4F81B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64" autoAdjust="0"/>
  </p:normalViewPr>
  <p:slideViewPr>
    <p:cSldViewPr>
      <p:cViewPr varScale="1">
        <p:scale>
          <a:sx n="82" d="100"/>
          <a:sy n="82" d="100"/>
        </p:scale>
        <p:origin x="1474" y="58"/>
      </p:cViewPr>
      <p:guideLst>
        <p:guide orient="horz" pos="935"/>
        <p:guide pos="4513"/>
        <p:guide pos="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2F2FF-E950-4B22-9A88-7B1E5055B9C3}" type="datetimeFigureOut">
              <a:rPr lang="zh-CN" altLang="en-US" smtClean="0"/>
              <a:t>2020/3/17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46F20-7861-4E56-87FF-6B60CC2B2FDB}" type="slidenum">
              <a:rPr lang="zh-CN" altLang="en-US" smtClean="0"/>
              <a:t>‹#›</a:t>
            </a:fld>
            <a:endParaRPr lang="zh-CN" altLang="en-US"/>
          </a:p>
        </p:txBody>
      </p:sp>
    </p:spTree>
    <p:extLst>
      <p:ext uri="{BB962C8B-B14F-4D97-AF65-F5344CB8AC3E}">
        <p14:creationId xmlns:p14="http://schemas.microsoft.com/office/powerpoint/2010/main" val="303783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a:t>
            </a:fld>
            <a:endParaRPr lang="zh-CN" altLang="en-US"/>
          </a:p>
        </p:txBody>
      </p:sp>
    </p:spTree>
    <p:extLst>
      <p:ext uri="{BB962C8B-B14F-4D97-AF65-F5344CB8AC3E}">
        <p14:creationId xmlns:p14="http://schemas.microsoft.com/office/powerpoint/2010/main" val="3760611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11</a:t>
            </a:fld>
            <a:endParaRPr lang="zh-CN" altLang="en-US"/>
          </a:p>
        </p:txBody>
      </p:sp>
    </p:spTree>
    <p:extLst>
      <p:ext uri="{BB962C8B-B14F-4D97-AF65-F5344CB8AC3E}">
        <p14:creationId xmlns:p14="http://schemas.microsoft.com/office/powerpoint/2010/main" val="3862079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12</a:t>
            </a:fld>
            <a:endParaRPr lang="zh-CN" altLang="en-US"/>
          </a:p>
        </p:txBody>
      </p:sp>
    </p:spTree>
    <p:extLst>
      <p:ext uri="{BB962C8B-B14F-4D97-AF65-F5344CB8AC3E}">
        <p14:creationId xmlns:p14="http://schemas.microsoft.com/office/powerpoint/2010/main" val="2459143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13</a:t>
            </a:fld>
            <a:endParaRPr lang="zh-CN" altLang="en-US"/>
          </a:p>
        </p:txBody>
      </p:sp>
    </p:spTree>
    <p:extLst>
      <p:ext uri="{BB962C8B-B14F-4D97-AF65-F5344CB8AC3E}">
        <p14:creationId xmlns:p14="http://schemas.microsoft.com/office/powerpoint/2010/main" val="3377181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14</a:t>
            </a:fld>
            <a:endParaRPr lang="zh-CN" altLang="en-US"/>
          </a:p>
        </p:txBody>
      </p:sp>
    </p:spTree>
    <p:extLst>
      <p:ext uri="{BB962C8B-B14F-4D97-AF65-F5344CB8AC3E}">
        <p14:creationId xmlns:p14="http://schemas.microsoft.com/office/powerpoint/2010/main" val="370378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15</a:t>
            </a:fld>
            <a:endParaRPr lang="zh-CN" altLang="en-US"/>
          </a:p>
        </p:txBody>
      </p:sp>
    </p:spTree>
    <p:extLst>
      <p:ext uri="{BB962C8B-B14F-4D97-AF65-F5344CB8AC3E}">
        <p14:creationId xmlns:p14="http://schemas.microsoft.com/office/powerpoint/2010/main" val="1290322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16</a:t>
            </a:fld>
            <a:endParaRPr lang="zh-CN" altLang="en-US"/>
          </a:p>
        </p:txBody>
      </p:sp>
    </p:spTree>
    <p:extLst>
      <p:ext uri="{BB962C8B-B14F-4D97-AF65-F5344CB8AC3E}">
        <p14:creationId xmlns:p14="http://schemas.microsoft.com/office/powerpoint/2010/main" val="19105924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17</a:t>
            </a:fld>
            <a:endParaRPr lang="zh-CN" altLang="en-US"/>
          </a:p>
        </p:txBody>
      </p:sp>
    </p:spTree>
    <p:extLst>
      <p:ext uri="{BB962C8B-B14F-4D97-AF65-F5344CB8AC3E}">
        <p14:creationId xmlns:p14="http://schemas.microsoft.com/office/powerpoint/2010/main" val="1122143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18</a:t>
            </a:fld>
            <a:endParaRPr lang="zh-CN" altLang="en-US"/>
          </a:p>
        </p:txBody>
      </p:sp>
    </p:spTree>
    <p:extLst>
      <p:ext uri="{BB962C8B-B14F-4D97-AF65-F5344CB8AC3E}">
        <p14:creationId xmlns:p14="http://schemas.microsoft.com/office/powerpoint/2010/main" val="40889389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19</a:t>
            </a:fld>
            <a:endParaRPr lang="zh-CN" altLang="en-US"/>
          </a:p>
        </p:txBody>
      </p:sp>
    </p:spTree>
    <p:extLst>
      <p:ext uri="{BB962C8B-B14F-4D97-AF65-F5344CB8AC3E}">
        <p14:creationId xmlns:p14="http://schemas.microsoft.com/office/powerpoint/2010/main" val="14674099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20</a:t>
            </a:fld>
            <a:endParaRPr lang="zh-CN" altLang="en-US"/>
          </a:p>
        </p:txBody>
      </p:sp>
    </p:spTree>
    <p:extLst>
      <p:ext uri="{BB962C8B-B14F-4D97-AF65-F5344CB8AC3E}">
        <p14:creationId xmlns:p14="http://schemas.microsoft.com/office/powerpoint/2010/main" val="727492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a:t>
            </a:fld>
            <a:endParaRPr lang="zh-CN" altLang="en-US"/>
          </a:p>
        </p:txBody>
      </p:sp>
    </p:spTree>
    <p:extLst>
      <p:ext uri="{BB962C8B-B14F-4D97-AF65-F5344CB8AC3E}">
        <p14:creationId xmlns:p14="http://schemas.microsoft.com/office/powerpoint/2010/main" val="1177015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21</a:t>
            </a:fld>
            <a:endParaRPr lang="zh-CN" altLang="en-US"/>
          </a:p>
        </p:txBody>
      </p:sp>
    </p:spTree>
    <p:extLst>
      <p:ext uri="{BB962C8B-B14F-4D97-AF65-F5344CB8AC3E}">
        <p14:creationId xmlns:p14="http://schemas.microsoft.com/office/powerpoint/2010/main" val="534763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22</a:t>
            </a:fld>
            <a:endParaRPr lang="zh-CN" altLang="en-US"/>
          </a:p>
        </p:txBody>
      </p:sp>
    </p:spTree>
    <p:extLst>
      <p:ext uri="{BB962C8B-B14F-4D97-AF65-F5344CB8AC3E}">
        <p14:creationId xmlns:p14="http://schemas.microsoft.com/office/powerpoint/2010/main" val="23888957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23</a:t>
            </a:fld>
            <a:endParaRPr lang="zh-CN" altLang="en-US"/>
          </a:p>
        </p:txBody>
      </p:sp>
    </p:spTree>
    <p:extLst>
      <p:ext uri="{BB962C8B-B14F-4D97-AF65-F5344CB8AC3E}">
        <p14:creationId xmlns:p14="http://schemas.microsoft.com/office/powerpoint/2010/main" val="26205574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24</a:t>
            </a:fld>
            <a:endParaRPr lang="zh-CN" altLang="en-US"/>
          </a:p>
        </p:txBody>
      </p:sp>
    </p:spTree>
    <p:extLst>
      <p:ext uri="{BB962C8B-B14F-4D97-AF65-F5344CB8AC3E}">
        <p14:creationId xmlns:p14="http://schemas.microsoft.com/office/powerpoint/2010/main" val="1558738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25</a:t>
            </a:fld>
            <a:endParaRPr lang="zh-CN" altLang="en-US"/>
          </a:p>
        </p:txBody>
      </p:sp>
    </p:spTree>
    <p:extLst>
      <p:ext uri="{BB962C8B-B14F-4D97-AF65-F5344CB8AC3E}">
        <p14:creationId xmlns:p14="http://schemas.microsoft.com/office/powerpoint/2010/main" val="22024283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26</a:t>
            </a:fld>
            <a:endParaRPr lang="zh-CN" altLang="en-US"/>
          </a:p>
        </p:txBody>
      </p:sp>
    </p:spTree>
    <p:extLst>
      <p:ext uri="{BB962C8B-B14F-4D97-AF65-F5344CB8AC3E}">
        <p14:creationId xmlns:p14="http://schemas.microsoft.com/office/powerpoint/2010/main" val="17973043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27</a:t>
            </a:fld>
            <a:endParaRPr lang="zh-CN" altLang="en-US"/>
          </a:p>
        </p:txBody>
      </p:sp>
    </p:spTree>
    <p:extLst>
      <p:ext uri="{BB962C8B-B14F-4D97-AF65-F5344CB8AC3E}">
        <p14:creationId xmlns:p14="http://schemas.microsoft.com/office/powerpoint/2010/main" val="5043755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28</a:t>
            </a:fld>
            <a:endParaRPr lang="zh-CN" altLang="en-US"/>
          </a:p>
        </p:txBody>
      </p:sp>
    </p:spTree>
    <p:extLst>
      <p:ext uri="{BB962C8B-B14F-4D97-AF65-F5344CB8AC3E}">
        <p14:creationId xmlns:p14="http://schemas.microsoft.com/office/powerpoint/2010/main" val="158624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29</a:t>
            </a:fld>
            <a:endParaRPr lang="zh-CN" altLang="en-US"/>
          </a:p>
        </p:txBody>
      </p:sp>
    </p:spTree>
    <p:extLst>
      <p:ext uri="{BB962C8B-B14F-4D97-AF65-F5344CB8AC3E}">
        <p14:creationId xmlns:p14="http://schemas.microsoft.com/office/powerpoint/2010/main" val="34849843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30</a:t>
            </a:fld>
            <a:endParaRPr lang="zh-CN" altLang="en-US"/>
          </a:p>
        </p:txBody>
      </p:sp>
    </p:spTree>
    <p:extLst>
      <p:ext uri="{BB962C8B-B14F-4D97-AF65-F5344CB8AC3E}">
        <p14:creationId xmlns:p14="http://schemas.microsoft.com/office/powerpoint/2010/main" val="572212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4</a:t>
            </a:fld>
            <a:endParaRPr lang="zh-CN" altLang="en-US"/>
          </a:p>
        </p:txBody>
      </p:sp>
    </p:spTree>
    <p:extLst>
      <p:ext uri="{BB962C8B-B14F-4D97-AF65-F5344CB8AC3E}">
        <p14:creationId xmlns:p14="http://schemas.microsoft.com/office/powerpoint/2010/main" val="10248664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31</a:t>
            </a:fld>
            <a:endParaRPr lang="zh-CN" altLang="en-US"/>
          </a:p>
        </p:txBody>
      </p:sp>
    </p:spTree>
    <p:extLst>
      <p:ext uri="{BB962C8B-B14F-4D97-AF65-F5344CB8AC3E}">
        <p14:creationId xmlns:p14="http://schemas.microsoft.com/office/powerpoint/2010/main" val="14233494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32</a:t>
            </a:fld>
            <a:endParaRPr lang="zh-CN" altLang="en-US"/>
          </a:p>
        </p:txBody>
      </p:sp>
    </p:spTree>
    <p:extLst>
      <p:ext uri="{BB962C8B-B14F-4D97-AF65-F5344CB8AC3E}">
        <p14:creationId xmlns:p14="http://schemas.microsoft.com/office/powerpoint/2010/main" val="22218162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33</a:t>
            </a:fld>
            <a:endParaRPr lang="zh-CN" altLang="en-US"/>
          </a:p>
        </p:txBody>
      </p:sp>
    </p:spTree>
    <p:extLst>
      <p:ext uri="{BB962C8B-B14F-4D97-AF65-F5344CB8AC3E}">
        <p14:creationId xmlns:p14="http://schemas.microsoft.com/office/powerpoint/2010/main" val="7986750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34</a:t>
            </a:fld>
            <a:endParaRPr lang="zh-CN" altLang="en-US"/>
          </a:p>
        </p:txBody>
      </p:sp>
    </p:spTree>
    <p:extLst>
      <p:ext uri="{BB962C8B-B14F-4D97-AF65-F5344CB8AC3E}">
        <p14:creationId xmlns:p14="http://schemas.microsoft.com/office/powerpoint/2010/main" val="109075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35</a:t>
            </a:fld>
            <a:endParaRPr lang="zh-CN" altLang="en-US"/>
          </a:p>
        </p:txBody>
      </p:sp>
    </p:spTree>
    <p:extLst>
      <p:ext uri="{BB962C8B-B14F-4D97-AF65-F5344CB8AC3E}">
        <p14:creationId xmlns:p14="http://schemas.microsoft.com/office/powerpoint/2010/main" val="37331523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36</a:t>
            </a:fld>
            <a:endParaRPr lang="zh-CN" altLang="en-US"/>
          </a:p>
        </p:txBody>
      </p:sp>
    </p:spTree>
    <p:extLst>
      <p:ext uri="{BB962C8B-B14F-4D97-AF65-F5344CB8AC3E}">
        <p14:creationId xmlns:p14="http://schemas.microsoft.com/office/powerpoint/2010/main" val="21305927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37</a:t>
            </a:fld>
            <a:endParaRPr lang="zh-CN" altLang="en-US"/>
          </a:p>
        </p:txBody>
      </p:sp>
    </p:spTree>
    <p:extLst>
      <p:ext uri="{BB962C8B-B14F-4D97-AF65-F5344CB8AC3E}">
        <p14:creationId xmlns:p14="http://schemas.microsoft.com/office/powerpoint/2010/main" val="14106188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38</a:t>
            </a:fld>
            <a:endParaRPr lang="zh-CN" altLang="en-US"/>
          </a:p>
        </p:txBody>
      </p:sp>
    </p:spTree>
    <p:extLst>
      <p:ext uri="{BB962C8B-B14F-4D97-AF65-F5344CB8AC3E}">
        <p14:creationId xmlns:p14="http://schemas.microsoft.com/office/powerpoint/2010/main" val="2532728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39</a:t>
            </a:fld>
            <a:endParaRPr lang="zh-CN" altLang="en-US"/>
          </a:p>
        </p:txBody>
      </p:sp>
    </p:spTree>
    <p:extLst>
      <p:ext uri="{BB962C8B-B14F-4D97-AF65-F5344CB8AC3E}">
        <p14:creationId xmlns:p14="http://schemas.microsoft.com/office/powerpoint/2010/main" val="2633758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40</a:t>
            </a:fld>
            <a:endParaRPr lang="zh-CN" altLang="en-US"/>
          </a:p>
        </p:txBody>
      </p:sp>
    </p:spTree>
    <p:extLst>
      <p:ext uri="{BB962C8B-B14F-4D97-AF65-F5344CB8AC3E}">
        <p14:creationId xmlns:p14="http://schemas.microsoft.com/office/powerpoint/2010/main" val="4167363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5</a:t>
            </a:fld>
            <a:endParaRPr lang="zh-CN" altLang="en-US"/>
          </a:p>
        </p:txBody>
      </p:sp>
    </p:spTree>
    <p:extLst>
      <p:ext uri="{BB962C8B-B14F-4D97-AF65-F5344CB8AC3E}">
        <p14:creationId xmlns:p14="http://schemas.microsoft.com/office/powerpoint/2010/main" val="32086351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41</a:t>
            </a:fld>
            <a:endParaRPr lang="zh-CN" altLang="en-US"/>
          </a:p>
        </p:txBody>
      </p:sp>
    </p:spTree>
    <p:extLst>
      <p:ext uri="{BB962C8B-B14F-4D97-AF65-F5344CB8AC3E}">
        <p14:creationId xmlns:p14="http://schemas.microsoft.com/office/powerpoint/2010/main" val="4691540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42</a:t>
            </a:fld>
            <a:endParaRPr lang="zh-CN" altLang="en-US"/>
          </a:p>
        </p:txBody>
      </p:sp>
    </p:spTree>
    <p:extLst>
      <p:ext uri="{BB962C8B-B14F-4D97-AF65-F5344CB8AC3E}">
        <p14:creationId xmlns:p14="http://schemas.microsoft.com/office/powerpoint/2010/main" val="593259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6</a:t>
            </a:fld>
            <a:endParaRPr lang="zh-CN" altLang="en-US"/>
          </a:p>
        </p:txBody>
      </p:sp>
    </p:spTree>
    <p:extLst>
      <p:ext uri="{BB962C8B-B14F-4D97-AF65-F5344CB8AC3E}">
        <p14:creationId xmlns:p14="http://schemas.microsoft.com/office/powerpoint/2010/main" val="2497259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7</a:t>
            </a:fld>
            <a:endParaRPr lang="zh-CN" altLang="en-US"/>
          </a:p>
        </p:txBody>
      </p:sp>
    </p:spTree>
    <p:extLst>
      <p:ext uri="{BB962C8B-B14F-4D97-AF65-F5344CB8AC3E}">
        <p14:creationId xmlns:p14="http://schemas.microsoft.com/office/powerpoint/2010/main" val="276575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8</a:t>
            </a:fld>
            <a:endParaRPr lang="zh-CN" altLang="en-US"/>
          </a:p>
        </p:txBody>
      </p:sp>
    </p:spTree>
    <p:extLst>
      <p:ext uri="{BB962C8B-B14F-4D97-AF65-F5344CB8AC3E}">
        <p14:creationId xmlns:p14="http://schemas.microsoft.com/office/powerpoint/2010/main" val="2025801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9</a:t>
            </a:fld>
            <a:endParaRPr lang="zh-CN" altLang="en-US"/>
          </a:p>
        </p:txBody>
      </p:sp>
    </p:spTree>
    <p:extLst>
      <p:ext uri="{BB962C8B-B14F-4D97-AF65-F5344CB8AC3E}">
        <p14:creationId xmlns:p14="http://schemas.microsoft.com/office/powerpoint/2010/main" val="1788035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10</a:t>
            </a:fld>
            <a:endParaRPr lang="zh-CN" altLang="en-US"/>
          </a:p>
        </p:txBody>
      </p:sp>
    </p:spTree>
    <p:extLst>
      <p:ext uri="{BB962C8B-B14F-4D97-AF65-F5344CB8AC3E}">
        <p14:creationId xmlns:p14="http://schemas.microsoft.com/office/powerpoint/2010/main" val="3774115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1094345" y="2852936"/>
            <a:ext cx="1656184" cy="1656184"/>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1"/>
          </p:cNvSpPr>
          <p:nvPr>
            <p:ph type="ctrTitle"/>
          </p:nvPr>
        </p:nvSpPr>
        <p:spPr>
          <a:xfrm>
            <a:off x="6361392" y="5160788"/>
            <a:ext cx="2082336" cy="893961"/>
          </a:xfrm>
          <a:prstGeom prst="rect">
            <a:avLst/>
          </a:prstGeom>
        </p:spPr>
        <p:txBody>
          <a:bodyPr>
            <a:noAutofit/>
          </a:bodyPr>
          <a:lstStyle>
            <a:lvl1pPr>
              <a:defRPr sz="3600" b="1">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6398404" y="5750834"/>
            <a:ext cx="2008312" cy="504056"/>
          </a:xfrm>
          <a:prstGeom prst="rect">
            <a:avLst/>
          </a:prstGeom>
        </p:spPr>
        <p:txBody>
          <a:bodyPr>
            <a:normAutofit/>
          </a:bodyPr>
          <a:lstStyle>
            <a:lvl1pPr marL="0" indent="0" algn="ctr">
              <a:buNone/>
              <a:defRPr sz="1200" b="1">
                <a:solidFill>
                  <a:schemeClr val="tx1">
                    <a:lumMod val="95000"/>
                    <a:lumOff val="5000"/>
                  </a:schemeClr>
                </a:solidFill>
                <a:latin typeface="微软雅黑" panose="020B0503020204020204" pitchFamily="34" charset="-122"/>
                <a:ea typeface="微软雅黑" panose="020B0503020204020204" pitchFamily="34"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dirty="0"/>
          </a:p>
        </p:txBody>
      </p:sp>
      <p:sp>
        <p:nvSpPr>
          <p:cNvPr id="9" name="矩形 8"/>
          <p:cNvSpPr/>
          <p:nvPr userDrawn="1"/>
        </p:nvSpPr>
        <p:spPr>
          <a:xfrm>
            <a:off x="2901635" y="2852936"/>
            <a:ext cx="1656184" cy="1656184"/>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708925" y="2852936"/>
            <a:ext cx="1656184" cy="1656184"/>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6516216" y="2852936"/>
            <a:ext cx="1656184" cy="1656184"/>
          </a:xfrm>
          <a:prstGeom prst="rect">
            <a:avLst/>
          </a:prstGeom>
          <a:solidFill>
            <a:srgbClr val="5FBA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427" y="3138183"/>
            <a:ext cx="796021" cy="789388"/>
          </a:xfrm>
          <a:prstGeom prst="rect">
            <a:avLst/>
          </a:prstGeom>
        </p:spPr>
      </p:pic>
      <p:pic>
        <p:nvPicPr>
          <p:cNvPr id="14" name="图片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40433" y="3140967"/>
            <a:ext cx="799519" cy="792857"/>
          </a:xfrm>
          <a:prstGeom prst="rect">
            <a:avLst/>
          </a:prstGeom>
        </p:spPr>
      </p:pic>
      <p:pic>
        <p:nvPicPr>
          <p:cNvPr id="15" name="图片 1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100559" y="3128787"/>
            <a:ext cx="825857" cy="805037"/>
          </a:xfrm>
          <a:prstGeom prst="rect">
            <a:avLst/>
          </a:prstGeom>
        </p:spPr>
      </p:pic>
      <p:pic>
        <p:nvPicPr>
          <p:cNvPr id="16" name="图片 1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932342" y="3167897"/>
            <a:ext cx="751520" cy="738995"/>
          </a:xfrm>
          <a:prstGeom prst="rect">
            <a:avLst/>
          </a:prstGeom>
        </p:spPr>
      </p:pic>
      <p:sp>
        <p:nvSpPr>
          <p:cNvPr id="17" name="TextBox 16"/>
          <p:cNvSpPr txBox="1"/>
          <p:nvPr userDrawn="1"/>
        </p:nvSpPr>
        <p:spPr>
          <a:xfrm>
            <a:off x="129149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课堂教学流程</a:t>
            </a:r>
          </a:p>
          <a:p>
            <a:r>
              <a:rPr lang="zh-CN" altLang="en-US" sz="1400" dirty="0">
                <a:solidFill>
                  <a:schemeClr val="bg1"/>
                </a:solidFill>
                <a:latin typeface="微软雅黑" panose="020B0503020204020204" pitchFamily="34" charset="-122"/>
                <a:ea typeface="微软雅黑" panose="020B0503020204020204" pitchFamily="34" charset="-122"/>
              </a:rPr>
              <a:t>完美展示</a:t>
            </a:r>
          </a:p>
        </p:txBody>
      </p:sp>
      <p:sp>
        <p:nvSpPr>
          <p:cNvPr id="18" name="TextBox 17"/>
          <p:cNvSpPr txBox="1"/>
          <p:nvPr userDrawn="1"/>
        </p:nvSpPr>
        <p:spPr>
          <a:xfrm>
            <a:off x="309878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全书优质试题</a:t>
            </a:r>
          </a:p>
          <a:p>
            <a:r>
              <a:rPr lang="zh-CN" altLang="en-US" sz="1400" dirty="0">
                <a:solidFill>
                  <a:schemeClr val="bg1"/>
                </a:solidFill>
                <a:latin typeface="微软雅黑" panose="020B0503020204020204" pitchFamily="34" charset="-122"/>
                <a:ea typeface="微软雅黑" panose="020B0503020204020204" pitchFamily="34" charset="-122"/>
              </a:rPr>
              <a:t>随意编辑 </a:t>
            </a:r>
          </a:p>
        </p:txBody>
      </p:sp>
      <p:sp>
        <p:nvSpPr>
          <p:cNvPr id="19" name="TextBox 18"/>
          <p:cNvSpPr txBox="1"/>
          <p:nvPr userDrawn="1"/>
        </p:nvSpPr>
        <p:spPr>
          <a:xfrm>
            <a:off x="490607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独家研发</a:t>
            </a:r>
          </a:p>
          <a:p>
            <a:r>
              <a:rPr lang="zh-CN" altLang="en-US" sz="1400" dirty="0">
                <a:solidFill>
                  <a:schemeClr val="bg1"/>
                </a:solidFill>
                <a:latin typeface="微软雅黑" panose="020B0503020204020204" pitchFamily="34" charset="-122"/>
                <a:ea typeface="微软雅黑" panose="020B0503020204020204" pitchFamily="34" charset="-122"/>
              </a:rPr>
              <a:t>错题组卷系统</a:t>
            </a:r>
          </a:p>
        </p:txBody>
      </p:sp>
      <p:sp>
        <p:nvSpPr>
          <p:cNvPr id="20" name="TextBox 19"/>
          <p:cNvSpPr txBox="1"/>
          <p:nvPr userDrawn="1"/>
        </p:nvSpPr>
        <p:spPr>
          <a:xfrm>
            <a:off x="6892903" y="3945739"/>
            <a:ext cx="902811"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志鸿优化</a:t>
            </a:r>
          </a:p>
          <a:p>
            <a:r>
              <a:rPr lang="zh-CN" altLang="en-US" sz="1400" dirty="0">
                <a:solidFill>
                  <a:schemeClr val="bg1"/>
                </a:solidFill>
                <a:latin typeface="微软雅黑" panose="020B0503020204020204" pitchFamily="34" charset="-122"/>
                <a:ea typeface="微软雅黑" panose="020B0503020204020204" pitchFamily="34" charset="-122"/>
              </a:rPr>
              <a:t>永远更新</a:t>
            </a:r>
          </a:p>
        </p:txBody>
      </p:sp>
      <p:sp>
        <p:nvSpPr>
          <p:cNvPr id="23" name="矩形 22"/>
          <p:cNvSpPr/>
          <p:nvPr userDrawn="1"/>
        </p:nvSpPr>
        <p:spPr>
          <a:xfrm>
            <a:off x="0" y="-27384"/>
            <a:ext cx="9143999" cy="7200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nvSpPr>
        <p:spPr>
          <a:xfrm>
            <a:off x="0" y="6731788"/>
            <a:ext cx="9144000" cy="126212"/>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TextBox 26"/>
          <p:cNvSpPr txBox="1"/>
          <p:nvPr userDrawn="1"/>
        </p:nvSpPr>
        <p:spPr>
          <a:xfrm>
            <a:off x="1658382" y="1823052"/>
            <a:ext cx="5827236" cy="707886"/>
          </a:xfrm>
          <a:prstGeom prst="rect">
            <a:avLst/>
          </a:prstGeom>
          <a:noFill/>
        </p:spPr>
        <p:txBody>
          <a:bodyPr wrap="none" rtlCol="0">
            <a:spAutoFit/>
          </a:bodyPr>
          <a:lstStyle/>
          <a:p>
            <a:r>
              <a:rPr lang="zh-CN" altLang="en-US" sz="4000" dirty="0">
                <a:latin typeface="黑体" panose="02010600030101010101" pitchFamily="2" charset="-122"/>
                <a:ea typeface="黑体" panose="02010600030101010101" pitchFamily="2" charset="-122"/>
              </a:rPr>
              <a:t>高中总复习用书课件光盘</a:t>
            </a:r>
          </a:p>
        </p:txBody>
      </p:sp>
      <p:pic>
        <p:nvPicPr>
          <p:cNvPr id="4" name="图片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678881" y="5229200"/>
            <a:ext cx="2421511" cy="1021575"/>
          </a:xfrm>
          <a:prstGeom prst="rect">
            <a:avLst/>
          </a:prstGeom>
        </p:spPr>
      </p:pic>
    </p:spTree>
    <p:extLst>
      <p:ext uri="{BB962C8B-B14F-4D97-AF65-F5344CB8AC3E}">
        <p14:creationId xmlns:p14="http://schemas.microsoft.com/office/powerpoint/2010/main" val="132180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dissolve">
                                      <p:cBhvr>
                                        <p:cTn id="14" dur="500"/>
                                        <p:tgtEl>
                                          <p:spTgt spid="9"/>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dissolve">
                                      <p:cBhvr>
                                        <p:cTn id="20" dur="500"/>
                                        <p:tgtEl>
                                          <p:spTgt spid="11"/>
                                        </p:tgtEl>
                                      </p:cBhvr>
                                    </p:animEffect>
                                  </p:childTnLst>
                                </p:cTn>
                              </p:par>
                              <p:par>
                                <p:cTn id="21" presetID="9"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dissolve">
                                      <p:cBhvr>
                                        <p:cTn id="23" dur="500"/>
                                        <p:tgtEl>
                                          <p:spTgt spid="13"/>
                                        </p:tgtEl>
                                      </p:cBhvr>
                                    </p:animEffect>
                                  </p:childTnLst>
                                </p:cTn>
                              </p:par>
                              <p:par>
                                <p:cTn id="24" presetID="9"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dissolve">
                                      <p:cBhvr>
                                        <p:cTn id="26" dur="500"/>
                                        <p:tgtEl>
                                          <p:spTgt spid="14"/>
                                        </p:tgtEl>
                                      </p:cBhvr>
                                    </p:animEffect>
                                  </p:childTnLst>
                                </p:cTn>
                              </p:par>
                              <p:par>
                                <p:cTn id="27" presetID="9"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dissolve">
                                      <p:cBhvr>
                                        <p:cTn id="29" dur="500"/>
                                        <p:tgtEl>
                                          <p:spTgt spid="15"/>
                                        </p:tgtEl>
                                      </p:cBhvr>
                                    </p:animEffect>
                                  </p:childTnLst>
                                </p:cTn>
                              </p:par>
                              <p:par>
                                <p:cTn id="30" presetID="9"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dissolve">
                                      <p:cBhvr>
                                        <p:cTn id="35" dur="500"/>
                                        <p:tgtEl>
                                          <p:spTgt spid="1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dissolve">
                                      <p:cBhvr>
                                        <p:cTn id="38" dur="500"/>
                                        <p:tgtEl>
                                          <p:spTgt spid="1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dissolve">
                                      <p:cBhvr>
                                        <p:cTn id="41" dur="500"/>
                                        <p:tgtEl>
                                          <p:spTgt spid="19"/>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dissolve">
                                      <p:cBhvr>
                                        <p:cTn id="44" dur="500"/>
                                        <p:tgtEl>
                                          <p:spTgt spid="20"/>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250"/>
                                        <p:tgtEl>
                                          <p:spTgt spid="4"/>
                                        </p:tgtEl>
                                      </p:cBhvr>
                                    </p:animEffect>
                                  </p:childTnLst>
                                </p:cTn>
                              </p:par>
                            </p:childTnLst>
                          </p:cTn>
                        </p:par>
                        <p:par>
                          <p:cTn id="49" fill="hold">
                            <p:stCondLst>
                              <p:cond delay="1250"/>
                            </p:stCondLst>
                            <p:childTnLst>
                              <p:par>
                                <p:cTn id="50" presetID="10" presetClass="entr" presetSubtype="0" fill="hold" grpId="0" nodeType="after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250"/>
                                        <p:tgtEl>
                                          <p:spTgt spid="2"/>
                                        </p:tgtEl>
                                      </p:cBhvr>
                                    </p:animEffect>
                                  </p:childTnLst>
                                </p:cTn>
                              </p:par>
                            </p:childTnLst>
                          </p:cTn>
                        </p:par>
                        <p:par>
                          <p:cTn id="53" fill="hold">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3">
                                            <p:txEl>
                                              <p:pRg st="0" end="0"/>
                                            </p:txEl>
                                          </p:spTgt>
                                        </p:tgtEl>
                                        <p:attrNameLst>
                                          <p:attrName>style.visibility</p:attrName>
                                        </p:attrNameLst>
                                      </p:cBhvr>
                                      <p:to>
                                        <p:strVal val="visible"/>
                                      </p:to>
                                    </p:set>
                                    <p:animEffect transition="in" filter="fade">
                                      <p:cBhvr>
                                        <p:cTn id="56" dur="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50"/>
                        <p:tgtEl>
                          <p:spTgt spid="3"/>
                        </p:tgtEl>
                      </p:cBhvr>
                    </p:animEffect>
                  </p:childTnLst>
                </p:cTn>
              </p:par>
            </p:tnLst>
          </p:tmpl>
        </p:tmplLst>
      </p:bldP>
      <p:bldP spid="9" grpId="0" animBg="1"/>
      <p:bldP spid="10" grpId="0" animBg="1"/>
      <p:bldP spid="11" grpId="0" animBg="1"/>
      <p:bldP spid="17" grpId="0"/>
      <p:bldP spid="18" grpId="0"/>
      <p:bldP spid="19" grpId="0"/>
      <p:bldP spid="20" grpId="0"/>
      <p:bldP spid="27"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典题试做">
    <p:spTree>
      <p:nvGrpSpPr>
        <p:cNvPr id="1" name=""/>
        <p:cNvGrpSpPr/>
        <p:nvPr/>
      </p:nvGrpSpPr>
      <p:grpSpPr>
        <a:xfrm>
          <a:off x="0" y="0"/>
          <a:ext cx="0" cy="0"/>
          <a:chOff x="0" y="0"/>
          <a:chExt cx="0" cy="0"/>
        </a:xfrm>
      </p:grpSpPr>
      <p:sp>
        <p:nvSpPr>
          <p:cNvPr id="10" name="同侧圆角矩形 9"/>
          <p:cNvSpPr/>
          <p:nvPr userDrawn="1"/>
        </p:nvSpPr>
        <p:spPr>
          <a:xfrm>
            <a:off x="5685114" y="538157"/>
            <a:ext cx="1911221"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核心素养专项提升</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11" name="直接连接符 10"/>
          <p:cNvCxnSpPr/>
          <p:nvPr userDrawn="1"/>
        </p:nvCxnSpPr>
        <p:spPr>
          <a:xfrm>
            <a:off x="5893508" y="874706"/>
            <a:ext cx="1466346"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99975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创新模拟">
    <p:spTree>
      <p:nvGrpSpPr>
        <p:cNvPr id="1" name=""/>
        <p:cNvGrpSpPr/>
        <p:nvPr/>
      </p:nvGrpSpPr>
      <p:grpSpPr>
        <a:xfrm>
          <a:off x="0" y="0"/>
          <a:ext cx="0" cy="0"/>
          <a:chOff x="0" y="0"/>
          <a:chExt cx="0" cy="0"/>
        </a:xfrm>
      </p:grpSpPr>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
        <p:nvSpPr>
          <p:cNvPr id="3" name="同侧圆角矩形 2"/>
          <p:cNvSpPr/>
          <p:nvPr userDrawn="1"/>
        </p:nvSpPr>
        <p:spPr>
          <a:xfrm>
            <a:off x="6884816" y="538157"/>
            <a:ext cx="1143568"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高考模拟</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4" name="直接连接符 3"/>
          <p:cNvCxnSpPr/>
          <p:nvPr userDrawn="1"/>
        </p:nvCxnSpPr>
        <p:spPr>
          <a:xfrm>
            <a:off x="7021456" y="874706"/>
            <a:ext cx="910485"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993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10"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a:t>-</a:t>
            </a:r>
            <a:fld id="{4BF17FCF-D4DA-449D-A468-DDB7E43619E6}" type="slidenum">
              <a:rPr lang="zh-CN" altLang="en-US" smtClean="0"/>
              <a:pPr algn="ctr"/>
              <a:t>‹#›</a:t>
            </a:fld>
            <a:r>
              <a:rPr lang="en-US" altLang="zh-CN"/>
              <a:t>-</a:t>
            </a:r>
            <a:endParaRPr lang="zh-CN" altLang="en-US" dirty="0"/>
          </a:p>
        </p:txBody>
      </p:sp>
    </p:spTree>
    <p:extLst>
      <p:ext uri="{BB962C8B-B14F-4D97-AF65-F5344CB8AC3E}">
        <p14:creationId xmlns:p14="http://schemas.microsoft.com/office/powerpoint/2010/main" val="4205714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9"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635590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
        <p:nvSpPr>
          <p:cNvPr id="9"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a:t>-</a:t>
            </a:r>
            <a:fld id="{4BF17FCF-D4DA-449D-A468-DDB7E43619E6}" type="slidenum">
              <a:rPr lang="zh-CN" altLang="en-US" smtClean="0"/>
              <a:pPr algn="ctr"/>
              <a:t>‹#›</a:t>
            </a:fld>
            <a:r>
              <a:rPr lang="en-US" altLang="zh-CN"/>
              <a:t>-</a:t>
            </a:r>
            <a:endParaRPr lang="zh-CN" altLang="en-US" dirty="0"/>
          </a:p>
        </p:txBody>
      </p:sp>
    </p:spTree>
    <p:extLst>
      <p:ext uri="{BB962C8B-B14F-4D97-AF65-F5344CB8AC3E}">
        <p14:creationId xmlns:p14="http://schemas.microsoft.com/office/powerpoint/2010/main" val="107103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目录页">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37115" y="1351654"/>
            <a:ext cx="7020272" cy="2016224"/>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2137115" y="3440763"/>
            <a:ext cx="7020272" cy="2016224"/>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userDrawn="1"/>
        </p:nvSpPr>
        <p:spPr>
          <a:xfrm>
            <a:off x="226603" y="2750722"/>
            <a:ext cx="1598515" cy="830997"/>
          </a:xfrm>
          <a:prstGeom prst="rect">
            <a:avLst/>
          </a:prstGeom>
          <a:noFill/>
        </p:spPr>
        <p:txBody>
          <a:bodyPr wrap="none"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目 录</a:t>
            </a:r>
          </a:p>
        </p:txBody>
      </p:sp>
      <p:sp>
        <p:nvSpPr>
          <p:cNvPr id="18" name="TextBox 17"/>
          <p:cNvSpPr txBox="1"/>
          <p:nvPr userDrawn="1"/>
        </p:nvSpPr>
        <p:spPr>
          <a:xfrm>
            <a:off x="256739" y="3471391"/>
            <a:ext cx="1538242" cy="461665"/>
          </a:xfrm>
          <a:prstGeom prst="rect">
            <a:avLst/>
          </a:prstGeom>
          <a:noFill/>
        </p:spPr>
        <p:txBody>
          <a:bodyPr wrap="none" rtlCol="0">
            <a:spAutoFit/>
          </a:bodyPr>
          <a:lstStyle/>
          <a:p>
            <a:r>
              <a:rPr lang="en-US" altLang="zh-CN" sz="2400" dirty="0">
                <a:solidFill>
                  <a:schemeClr val="bg1"/>
                </a:solidFill>
              </a:rPr>
              <a:t>CONTENTS</a:t>
            </a:r>
            <a:endParaRPr lang="zh-CN" altLang="en-US" sz="2400" dirty="0">
              <a:solidFill>
                <a:schemeClr val="bg1"/>
              </a:solidFill>
            </a:endParaRPr>
          </a:p>
        </p:txBody>
      </p:sp>
      <p:pic>
        <p:nvPicPr>
          <p:cNvPr id="19" name="图片 18"/>
          <p:cNvPicPr>
            <a:picLocks noChangeAspect="1"/>
          </p:cNvPicPr>
          <p:nvPr userDrawn="1"/>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420412" y="1996950"/>
            <a:ext cx="737932" cy="725633"/>
          </a:xfrm>
          <a:prstGeom prst="rect">
            <a:avLst/>
          </a:prstGeom>
        </p:spPr>
      </p:pic>
      <p:pic>
        <p:nvPicPr>
          <p:cNvPr id="20" name="图片 19"/>
          <p:cNvPicPr>
            <a:picLocks noChangeAspect="1"/>
          </p:cNvPicPr>
          <p:nvPr userDrawn="1"/>
        </p:nvPicPr>
        <p:blipFill>
          <a:blip r:embed="rId3">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2420412" y="4086059"/>
            <a:ext cx="737932" cy="725633"/>
          </a:xfrm>
          <a:prstGeom prst="rect">
            <a:avLst/>
          </a:prstGeom>
        </p:spPr>
      </p:pic>
      <p:cxnSp>
        <p:nvCxnSpPr>
          <p:cNvPr id="26" name="直接连接符 25"/>
          <p:cNvCxnSpPr/>
          <p:nvPr userDrawn="1"/>
        </p:nvCxnSpPr>
        <p:spPr>
          <a:xfrm>
            <a:off x="6156176" y="1495670"/>
            <a:ext cx="0" cy="1728192"/>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a:off x="6156176" y="3584779"/>
            <a:ext cx="0" cy="1728192"/>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991825"/>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目录版式二（目录内容多时用）">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37115" y="1351653"/>
            <a:ext cx="7020272" cy="4105333"/>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userDrawn="1"/>
        </p:nvSpPr>
        <p:spPr>
          <a:xfrm>
            <a:off x="226603" y="2750722"/>
            <a:ext cx="1598515" cy="830997"/>
          </a:xfrm>
          <a:prstGeom prst="rect">
            <a:avLst/>
          </a:prstGeom>
          <a:noFill/>
        </p:spPr>
        <p:txBody>
          <a:bodyPr wrap="none"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目 录</a:t>
            </a:r>
          </a:p>
        </p:txBody>
      </p:sp>
      <p:sp>
        <p:nvSpPr>
          <p:cNvPr id="18" name="TextBox 17"/>
          <p:cNvSpPr txBox="1"/>
          <p:nvPr userDrawn="1"/>
        </p:nvSpPr>
        <p:spPr>
          <a:xfrm>
            <a:off x="256739" y="3471391"/>
            <a:ext cx="1538242" cy="461665"/>
          </a:xfrm>
          <a:prstGeom prst="rect">
            <a:avLst/>
          </a:prstGeom>
          <a:noFill/>
        </p:spPr>
        <p:txBody>
          <a:bodyPr wrap="none" rtlCol="0">
            <a:spAutoFit/>
          </a:bodyPr>
          <a:lstStyle/>
          <a:p>
            <a:r>
              <a:rPr lang="en-US" altLang="zh-CN" sz="2400" dirty="0">
                <a:solidFill>
                  <a:schemeClr val="bg1"/>
                </a:solidFill>
              </a:rPr>
              <a:t>CONTENTS</a:t>
            </a:r>
            <a:endParaRPr lang="zh-CN" altLang="en-US" sz="2400" dirty="0">
              <a:solidFill>
                <a:schemeClr val="bg1"/>
              </a:solidFill>
            </a:endParaRPr>
          </a:p>
        </p:txBody>
      </p:sp>
      <p:pic>
        <p:nvPicPr>
          <p:cNvPr id="11" name="图片 10"/>
          <p:cNvPicPr>
            <a:picLocks noChangeAspect="1"/>
          </p:cNvPicPr>
          <p:nvPr userDrawn="1"/>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420412" y="3041503"/>
            <a:ext cx="737932" cy="725633"/>
          </a:xfrm>
          <a:prstGeom prst="rect">
            <a:avLst/>
          </a:prstGeom>
        </p:spPr>
      </p:pic>
      <p:cxnSp>
        <p:nvCxnSpPr>
          <p:cNvPr id="12" name="直接连接符 11"/>
          <p:cNvCxnSpPr/>
          <p:nvPr userDrawn="1"/>
        </p:nvCxnSpPr>
        <p:spPr>
          <a:xfrm>
            <a:off x="6012160" y="1604319"/>
            <a:ext cx="0" cy="360000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0" name="标题 1"/>
          <p:cNvSpPr>
            <a:spLocks noGrp="1"/>
          </p:cNvSpPr>
          <p:nvPr>
            <p:ph type="title"/>
          </p:nvPr>
        </p:nvSpPr>
        <p:spPr>
          <a:xfrm>
            <a:off x="3158344" y="2844170"/>
            <a:ext cx="2709800" cy="1098122"/>
          </a:xfrm>
          <a:prstGeom prst="rect">
            <a:avLst/>
          </a:prstGeom>
        </p:spPr>
        <p:txBody>
          <a:bodyPr/>
          <a:lstStyle>
            <a:lvl1pPr algn="l">
              <a:defRPr sz="2800">
                <a:solidFill>
                  <a:schemeClr val="bg1"/>
                </a:solidFill>
              </a:defRPr>
            </a:lvl1pPr>
          </a:lstStyle>
          <a:p>
            <a:r>
              <a:rPr lang="zh-CN" altLang="en-US"/>
              <a:t>单击此处编辑母版标题样式</a:t>
            </a:r>
            <a:endParaRPr lang="zh-CN" altLang="en-US" dirty="0"/>
          </a:p>
        </p:txBody>
      </p:sp>
      <p:sp>
        <p:nvSpPr>
          <p:cNvPr id="13" name="内容占位符 2"/>
          <p:cNvSpPr>
            <a:spLocks noGrp="1"/>
          </p:cNvSpPr>
          <p:nvPr>
            <p:ph idx="1"/>
          </p:nvPr>
        </p:nvSpPr>
        <p:spPr>
          <a:xfrm>
            <a:off x="6156176" y="1604319"/>
            <a:ext cx="2880320" cy="3599999"/>
          </a:xfrm>
          <a:prstGeom prst="rect">
            <a:avLst/>
          </a:prstGeom>
        </p:spPr>
        <p:txBody>
          <a:bodyPr/>
          <a:lstStyle>
            <a:lvl1pPr marL="0" indent="0">
              <a:lnSpc>
                <a:spcPct val="150000"/>
              </a:lnSpc>
              <a:buFontTx/>
              <a:buNone/>
              <a:defRPr sz="1600">
                <a:solidFill>
                  <a:schemeClr val="bg1"/>
                </a:solidFill>
                <a:latin typeface="+mj-ea"/>
                <a:ea typeface="+mj-ea"/>
              </a:defRPr>
            </a:lvl1pPr>
            <a:lvl2pPr marL="457200" indent="0">
              <a:lnSpc>
                <a:spcPct val="150000"/>
              </a:lnSpc>
              <a:buFontTx/>
              <a:buNone/>
              <a:defRPr sz="1600">
                <a:solidFill>
                  <a:schemeClr val="bg1"/>
                </a:solidFill>
                <a:latin typeface="+mj-ea"/>
                <a:ea typeface="+mj-ea"/>
              </a:defRPr>
            </a:lvl2pPr>
            <a:lvl3pPr marL="914400" indent="0">
              <a:lnSpc>
                <a:spcPct val="150000"/>
              </a:lnSpc>
              <a:buFontTx/>
              <a:buNone/>
              <a:defRPr sz="1600">
                <a:solidFill>
                  <a:schemeClr val="bg1"/>
                </a:solidFill>
                <a:latin typeface="+mj-ea"/>
                <a:ea typeface="+mj-ea"/>
              </a:defRPr>
            </a:lvl3pPr>
            <a:lvl4pPr marL="1371600" indent="0">
              <a:lnSpc>
                <a:spcPct val="150000"/>
              </a:lnSpc>
              <a:buFontTx/>
              <a:buNone/>
              <a:defRPr sz="1600">
                <a:solidFill>
                  <a:schemeClr val="bg1"/>
                </a:solidFill>
                <a:latin typeface="+mj-ea"/>
                <a:ea typeface="+mj-ea"/>
              </a:defRPr>
            </a:lvl4pPr>
            <a:lvl5pPr marL="1828800" indent="0">
              <a:lnSpc>
                <a:spcPct val="150000"/>
              </a:lnSpc>
              <a:buFontTx/>
              <a:buNone/>
              <a:defRPr sz="1600">
                <a:solidFill>
                  <a:schemeClr val="bg1"/>
                </a:solidFill>
                <a:latin typeface="+mj-ea"/>
                <a:ea typeface="+mj-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Tree>
    <p:extLst>
      <p:ext uri="{BB962C8B-B14F-4D97-AF65-F5344CB8AC3E}">
        <p14:creationId xmlns:p14="http://schemas.microsoft.com/office/powerpoint/2010/main" val="2493944314"/>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1340768"/>
            <a:ext cx="6983760" cy="108012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18" name="直接连接符 17"/>
          <p:cNvCxnSpPr/>
          <p:nvPr userDrawn="1"/>
        </p:nvCxnSpPr>
        <p:spPr>
          <a:xfrm>
            <a:off x="6422770" y="1901003"/>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0" name="矩形 49"/>
          <p:cNvSpPr/>
          <p:nvPr userDrawn="1"/>
        </p:nvSpPr>
        <p:spPr>
          <a:xfrm>
            <a:off x="2160240" y="2476840"/>
            <a:ext cx="6983760" cy="108012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2" name="直接连接符 51"/>
          <p:cNvCxnSpPr/>
          <p:nvPr userDrawn="1"/>
        </p:nvCxnSpPr>
        <p:spPr>
          <a:xfrm>
            <a:off x="6422770" y="3037075"/>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7" name="矩形 56"/>
          <p:cNvSpPr/>
          <p:nvPr userDrawn="1"/>
        </p:nvSpPr>
        <p:spPr>
          <a:xfrm>
            <a:off x="2160240" y="3631386"/>
            <a:ext cx="6983760" cy="1080120"/>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9" name="直接连接符 58"/>
          <p:cNvCxnSpPr/>
          <p:nvPr userDrawn="1"/>
        </p:nvCxnSpPr>
        <p:spPr>
          <a:xfrm>
            <a:off x="6422770" y="4191621"/>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矩形 63"/>
          <p:cNvSpPr/>
          <p:nvPr userDrawn="1"/>
        </p:nvSpPr>
        <p:spPr>
          <a:xfrm>
            <a:off x="2160240" y="4785932"/>
            <a:ext cx="6983760" cy="1080120"/>
          </a:xfrm>
          <a:prstGeom prst="rect">
            <a:avLst/>
          </a:prstGeom>
          <a:solidFill>
            <a:srgbClr val="5FBA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6" name="直接连接符 65"/>
          <p:cNvCxnSpPr/>
          <p:nvPr userDrawn="1"/>
        </p:nvCxnSpPr>
        <p:spPr>
          <a:xfrm>
            <a:off x="6422770" y="5346167"/>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椭圆 73"/>
          <p:cNvSpPr/>
          <p:nvPr userDrawn="1"/>
        </p:nvSpPr>
        <p:spPr>
          <a:xfrm flipH="1">
            <a:off x="3004067"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命</a:t>
            </a:r>
          </a:p>
        </p:txBody>
      </p:sp>
      <p:sp>
        <p:nvSpPr>
          <p:cNvPr id="75" name="椭圆 74"/>
          <p:cNvSpPr/>
          <p:nvPr userDrawn="1"/>
        </p:nvSpPr>
        <p:spPr>
          <a:xfrm flipH="1">
            <a:off x="3491956"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题</a:t>
            </a:r>
          </a:p>
        </p:txBody>
      </p:sp>
      <p:sp>
        <p:nvSpPr>
          <p:cNvPr id="76" name="椭圆 75"/>
          <p:cNvSpPr/>
          <p:nvPr userDrawn="1"/>
        </p:nvSpPr>
        <p:spPr>
          <a:xfrm flipH="1">
            <a:off x="3979845"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调</a:t>
            </a:r>
          </a:p>
        </p:txBody>
      </p:sp>
      <p:sp>
        <p:nvSpPr>
          <p:cNvPr id="77" name="椭圆 76"/>
          <p:cNvSpPr/>
          <p:nvPr userDrawn="1"/>
        </p:nvSpPr>
        <p:spPr>
          <a:xfrm flipH="1">
            <a:off x="4467734"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研</a:t>
            </a:r>
          </a:p>
        </p:txBody>
      </p:sp>
      <p:sp>
        <p:nvSpPr>
          <p:cNvPr id="78" name="TextBox 77"/>
          <p:cNvSpPr txBox="1"/>
          <p:nvPr userDrawn="1"/>
        </p:nvSpPr>
        <p:spPr>
          <a:xfrm>
            <a:off x="4902559" y="1600855"/>
            <a:ext cx="1620957" cy="523220"/>
          </a:xfrm>
          <a:prstGeom prst="rect">
            <a:avLst/>
          </a:prstGeom>
          <a:noFill/>
        </p:spPr>
        <p:txBody>
          <a:bodyPr wrap="none" rtlCol="0">
            <a:spAutoFit/>
          </a:bodyPr>
          <a:lstStyle/>
          <a:p>
            <a:r>
              <a:rPr lang="zh-CN" altLang="en-US" sz="2800" i="0" dirty="0">
                <a:solidFill>
                  <a:schemeClr val="bg1"/>
                </a:solidFill>
                <a:latin typeface="+mj-ea"/>
                <a:ea typeface="+mj-ea"/>
              </a:rPr>
              <a:t>明析考向</a:t>
            </a:r>
          </a:p>
        </p:txBody>
      </p:sp>
      <p:sp>
        <p:nvSpPr>
          <p:cNvPr id="79" name="椭圆 78"/>
          <p:cNvSpPr/>
          <p:nvPr userDrawn="1"/>
        </p:nvSpPr>
        <p:spPr>
          <a:xfrm flipH="1">
            <a:off x="3004067"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热</a:t>
            </a:r>
          </a:p>
        </p:txBody>
      </p:sp>
      <p:sp>
        <p:nvSpPr>
          <p:cNvPr id="80" name="椭圆 79"/>
          <p:cNvSpPr/>
          <p:nvPr userDrawn="1"/>
        </p:nvSpPr>
        <p:spPr>
          <a:xfrm flipH="1">
            <a:off x="3491956"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点</a:t>
            </a:r>
          </a:p>
        </p:txBody>
      </p:sp>
      <p:sp>
        <p:nvSpPr>
          <p:cNvPr id="81" name="椭圆 80"/>
          <p:cNvSpPr/>
          <p:nvPr userDrawn="1"/>
        </p:nvSpPr>
        <p:spPr>
          <a:xfrm flipH="1">
            <a:off x="3979845"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聚</a:t>
            </a:r>
          </a:p>
        </p:txBody>
      </p:sp>
      <p:sp>
        <p:nvSpPr>
          <p:cNvPr id="82" name="椭圆 81"/>
          <p:cNvSpPr/>
          <p:nvPr userDrawn="1"/>
        </p:nvSpPr>
        <p:spPr>
          <a:xfrm flipH="1">
            <a:off x="4467734"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焦</a:t>
            </a:r>
          </a:p>
        </p:txBody>
      </p:sp>
      <p:sp>
        <p:nvSpPr>
          <p:cNvPr id="83" name="TextBox 82"/>
          <p:cNvSpPr txBox="1"/>
          <p:nvPr userDrawn="1"/>
        </p:nvSpPr>
        <p:spPr>
          <a:xfrm>
            <a:off x="4902559" y="2738280"/>
            <a:ext cx="1620957" cy="523220"/>
          </a:xfrm>
          <a:prstGeom prst="rect">
            <a:avLst/>
          </a:prstGeom>
          <a:noFill/>
        </p:spPr>
        <p:txBody>
          <a:bodyPr wrap="none" rtlCol="0">
            <a:spAutoFit/>
          </a:bodyPr>
          <a:lstStyle/>
          <a:p>
            <a:r>
              <a:rPr lang="zh-CN" altLang="en-US" sz="2800" dirty="0">
                <a:solidFill>
                  <a:schemeClr val="bg1"/>
                </a:solidFill>
                <a:latin typeface="+mj-ea"/>
                <a:ea typeface="+mj-ea"/>
              </a:rPr>
              <a:t>归纳拓展</a:t>
            </a:r>
            <a:endParaRPr lang="zh-CN" altLang="en-US" sz="2800" i="0" dirty="0">
              <a:solidFill>
                <a:schemeClr val="bg1"/>
              </a:solidFill>
              <a:latin typeface="+mj-ea"/>
              <a:ea typeface="+mj-ea"/>
            </a:endParaRPr>
          </a:p>
        </p:txBody>
      </p:sp>
      <p:sp>
        <p:nvSpPr>
          <p:cNvPr id="84" name="椭圆 83"/>
          <p:cNvSpPr/>
          <p:nvPr userDrawn="1"/>
        </p:nvSpPr>
        <p:spPr>
          <a:xfrm flipH="1">
            <a:off x="3004067"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典</a:t>
            </a:r>
          </a:p>
        </p:txBody>
      </p:sp>
      <p:sp>
        <p:nvSpPr>
          <p:cNvPr id="85" name="椭圆 84"/>
          <p:cNvSpPr/>
          <p:nvPr userDrawn="1"/>
        </p:nvSpPr>
        <p:spPr>
          <a:xfrm flipH="1">
            <a:off x="3491956"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题</a:t>
            </a:r>
          </a:p>
        </p:txBody>
      </p:sp>
      <p:sp>
        <p:nvSpPr>
          <p:cNvPr id="86" name="椭圆 85"/>
          <p:cNvSpPr/>
          <p:nvPr userDrawn="1"/>
        </p:nvSpPr>
        <p:spPr>
          <a:xfrm flipH="1">
            <a:off x="3979845"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试</a:t>
            </a:r>
          </a:p>
        </p:txBody>
      </p:sp>
      <p:sp>
        <p:nvSpPr>
          <p:cNvPr id="87" name="椭圆 86"/>
          <p:cNvSpPr/>
          <p:nvPr userDrawn="1"/>
        </p:nvSpPr>
        <p:spPr>
          <a:xfrm flipH="1">
            <a:off x="4467734"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做</a:t>
            </a:r>
          </a:p>
        </p:txBody>
      </p:sp>
      <p:sp>
        <p:nvSpPr>
          <p:cNvPr id="88" name="TextBox 87"/>
          <p:cNvSpPr txBox="1"/>
          <p:nvPr userDrawn="1"/>
        </p:nvSpPr>
        <p:spPr>
          <a:xfrm>
            <a:off x="4902559" y="3898007"/>
            <a:ext cx="1620957" cy="523220"/>
          </a:xfrm>
          <a:prstGeom prst="rect">
            <a:avLst/>
          </a:prstGeom>
          <a:noFill/>
        </p:spPr>
        <p:txBody>
          <a:bodyPr wrap="none" rtlCol="0">
            <a:spAutoFit/>
          </a:bodyPr>
          <a:lstStyle/>
          <a:p>
            <a:r>
              <a:rPr lang="zh-CN" altLang="en-US" sz="2800" dirty="0">
                <a:solidFill>
                  <a:schemeClr val="bg1"/>
                </a:solidFill>
                <a:latin typeface="+mj-ea"/>
                <a:ea typeface="+mj-ea"/>
              </a:rPr>
              <a:t>评</a:t>
            </a:r>
            <a:r>
              <a:rPr lang="zh-CN" altLang="en-US" sz="2800" i="0" dirty="0">
                <a:solidFill>
                  <a:schemeClr val="bg1"/>
                </a:solidFill>
                <a:latin typeface="+mj-ea"/>
                <a:ea typeface="+mj-ea"/>
              </a:rPr>
              <a:t>析指正</a:t>
            </a:r>
          </a:p>
        </p:txBody>
      </p:sp>
      <p:sp>
        <p:nvSpPr>
          <p:cNvPr id="89" name="椭圆 88"/>
          <p:cNvSpPr/>
          <p:nvPr userDrawn="1"/>
        </p:nvSpPr>
        <p:spPr>
          <a:xfrm flipH="1">
            <a:off x="3004067"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创</a:t>
            </a:r>
          </a:p>
        </p:txBody>
      </p:sp>
      <p:sp>
        <p:nvSpPr>
          <p:cNvPr id="90" name="椭圆 89"/>
          <p:cNvSpPr/>
          <p:nvPr userDrawn="1"/>
        </p:nvSpPr>
        <p:spPr>
          <a:xfrm flipH="1">
            <a:off x="3491956"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新</a:t>
            </a:r>
          </a:p>
        </p:txBody>
      </p:sp>
      <p:sp>
        <p:nvSpPr>
          <p:cNvPr id="91" name="椭圆 90"/>
          <p:cNvSpPr/>
          <p:nvPr userDrawn="1"/>
        </p:nvSpPr>
        <p:spPr>
          <a:xfrm flipH="1">
            <a:off x="3979845"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模</a:t>
            </a:r>
          </a:p>
        </p:txBody>
      </p:sp>
      <p:sp>
        <p:nvSpPr>
          <p:cNvPr id="92" name="椭圆 91"/>
          <p:cNvSpPr/>
          <p:nvPr userDrawn="1"/>
        </p:nvSpPr>
        <p:spPr>
          <a:xfrm flipH="1">
            <a:off x="4467734"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拟</a:t>
            </a:r>
          </a:p>
        </p:txBody>
      </p:sp>
      <p:sp>
        <p:nvSpPr>
          <p:cNvPr id="93" name="TextBox 92"/>
          <p:cNvSpPr txBox="1"/>
          <p:nvPr userDrawn="1"/>
        </p:nvSpPr>
        <p:spPr>
          <a:xfrm>
            <a:off x="4902559" y="5046629"/>
            <a:ext cx="1620957" cy="523220"/>
          </a:xfrm>
          <a:prstGeom prst="rect">
            <a:avLst/>
          </a:prstGeom>
          <a:noFill/>
        </p:spPr>
        <p:txBody>
          <a:bodyPr wrap="none" rtlCol="0">
            <a:spAutoFit/>
          </a:bodyPr>
          <a:lstStyle/>
          <a:p>
            <a:r>
              <a:rPr lang="zh-CN" altLang="en-US" sz="2800" dirty="0">
                <a:solidFill>
                  <a:schemeClr val="bg1"/>
                </a:solidFill>
                <a:latin typeface="+mj-ea"/>
                <a:ea typeface="+mj-ea"/>
              </a:rPr>
              <a:t>预测演练</a:t>
            </a:r>
            <a:endParaRPr lang="zh-CN" altLang="en-US" sz="2800" i="0" dirty="0">
              <a:solidFill>
                <a:schemeClr val="bg1"/>
              </a:solidFill>
              <a:latin typeface="+mj-ea"/>
              <a:ea typeface="+mj-ea"/>
            </a:endParaRPr>
          </a:p>
        </p:txBody>
      </p:sp>
    </p:spTree>
    <p:extLst>
      <p:ext uri="{BB962C8B-B14F-4D97-AF65-F5344CB8AC3E}">
        <p14:creationId xmlns:p14="http://schemas.microsoft.com/office/powerpoint/2010/main" val="1387326686"/>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2636912"/>
            <a:ext cx="6983760" cy="144016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ctrTitle"/>
          </p:nvPr>
        </p:nvSpPr>
        <p:spPr>
          <a:xfrm>
            <a:off x="3281752" y="2983026"/>
            <a:ext cx="5898760" cy="725633"/>
          </a:xfrm>
          <a:prstGeom prst="rect">
            <a:avLst/>
          </a:prstGeom>
        </p:spPr>
        <p:txBody>
          <a:bodyPr anchor="ctr">
            <a:noAutofit/>
          </a:bodyPr>
          <a:lstStyle>
            <a:lvl1pPr algn="l">
              <a:defRPr sz="3600" b="1" baseline="0">
                <a:solidFill>
                  <a:schemeClr val="bg1"/>
                </a:solidFill>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pic>
        <p:nvPicPr>
          <p:cNvPr id="11" name="图片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77425" y="2994177"/>
            <a:ext cx="737932" cy="725633"/>
          </a:xfrm>
          <a:prstGeom prst="rect">
            <a:avLst/>
          </a:prstGeom>
        </p:spPr>
      </p:pic>
    </p:spTree>
    <p:extLst>
      <p:ext uri="{BB962C8B-B14F-4D97-AF65-F5344CB8AC3E}">
        <p14:creationId xmlns:p14="http://schemas.microsoft.com/office/powerpoint/2010/main" val="3092295814"/>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2636912"/>
            <a:ext cx="6983760" cy="144016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ctrTitle"/>
          </p:nvPr>
        </p:nvSpPr>
        <p:spPr>
          <a:xfrm>
            <a:off x="3281752" y="2910011"/>
            <a:ext cx="5898760" cy="893961"/>
          </a:xfrm>
          <a:prstGeom prst="rect">
            <a:avLst/>
          </a:prstGeom>
        </p:spPr>
        <p:txBody>
          <a:bodyPr>
            <a:noAutofit/>
          </a:bodyPr>
          <a:lstStyle>
            <a:lvl1pPr algn="l">
              <a:defRPr sz="3600" b="1" baseline="0">
                <a:solidFill>
                  <a:schemeClr val="bg1"/>
                </a:solidFill>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spTree>
    <p:extLst>
      <p:ext uri="{BB962C8B-B14F-4D97-AF65-F5344CB8AC3E}">
        <p14:creationId xmlns:p14="http://schemas.microsoft.com/office/powerpoint/2010/main" val="1130062492"/>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4"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273692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命题调研">
    <p:spTree>
      <p:nvGrpSpPr>
        <p:cNvPr id="1" name=""/>
        <p:cNvGrpSpPr/>
        <p:nvPr/>
      </p:nvGrpSpPr>
      <p:grpSpPr>
        <a:xfrm>
          <a:off x="0" y="0"/>
          <a:ext cx="0" cy="0"/>
          <a:chOff x="0" y="0"/>
          <a:chExt cx="0" cy="0"/>
        </a:xfrm>
      </p:grpSpPr>
      <p:sp>
        <p:nvSpPr>
          <p:cNvPr id="7" name="同侧圆角矩形 6"/>
          <p:cNvSpPr/>
          <p:nvPr userDrawn="1"/>
        </p:nvSpPr>
        <p:spPr>
          <a:xfrm>
            <a:off x="3275856" y="538157"/>
            <a:ext cx="1152128"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考点一</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8" name="直接连接符 7"/>
          <p:cNvCxnSpPr/>
          <p:nvPr userDrawn="1"/>
        </p:nvCxnSpPr>
        <p:spPr>
          <a:xfrm>
            <a:off x="3401285" y="874706"/>
            <a:ext cx="885777"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10"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90661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热点聚焦">
    <p:spTree>
      <p:nvGrpSpPr>
        <p:cNvPr id="1" name=""/>
        <p:cNvGrpSpPr/>
        <p:nvPr/>
      </p:nvGrpSpPr>
      <p:grpSpPr>
        <a:xfrm>
          <a:off x="0" y="0"/>
          <a:ext cx="0" cy="0"/>
          <a:chOff x="0" y="0"/>
          <a:chExt cx="0" cy="0"/>
        </a:xfrm>
      </p:grpSpPr>
      <p:sp>
        <p:nvSpPr>
          <p:cNvPr id="11" name="同侧圆角矩形 10"/>
          <p:cNvSpPr/>
          <p:nvPr userDrawn="1"/>
        </p:nvSpPr>
        <p:spPr>
          <a:xfrm>
            <a:off x="4476825" y="538157"/>
            <a:ext cx="1155417"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考点二</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4597645" y="876904"/>
            <a:ext cx="940217"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73782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 Target="../slides/slide40.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 Target="../slides/slide17.xml"/><Relationship Id="rId2" Type="http://schemas.openxmlformats.org/officeDocument/2006/relationships/slideLayout" Target="../slideLayouts/slideLayout2.xml"/><Relationship Id="rId16" Type="http://schemas.openxmlformats.org/officeDocument/2006/relationships/slide" Target="../slides/slide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3171825" y="467380"/>
            <a:ext cx="5000575" cy="44134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1" name="矩形 20"/>
          <p:cNvSpPr/>
          <p:nvPr/>
        </p:nvSpPr>
        <p:spPr>
          <a:xfrm>
            <a:off x="-1" y="6738378"/>
            <a:ext cx="9157036" cy="128253"/>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矩形 22"/>
          <p:cNvSpPr/>
          <p:nvPr/>
        </p:nvSpPr>
        <p:spPr>
          <a:xfrm>
            <a:off x="8172400" y="467380"/>
            <a:ext cx="971600" cy="441340"/>
          </a:xfrm>
          <a:prstGeom prst="rect">
            <a:avLst/>
          </a:prstGeom>
          <a:solidFill>
            <a:srgbClr val="FC92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1433638" y="0"/>
            <a:ext cx="1711621" cy="90872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黑体" panose="02010600030101010101" pitchFamily="2" charset="-122"/>
                <a:ea typeface="黑体" panose="02010600030101010101" pitchFamily="2" charset="-122"/>
              </a:rPr>
              <a:t>第八单元</a:t>
            </a:r>
            <a:endParaRPr lang="zh-CN" altLang="en-US" b="1" dirty="0">
              <a:solidFill>
                <a:schemeClr val="bg1"/>
              </a:solidFill>
              <a:latin typeface="黑体" panose="02010600030101010101" pitchFamily="2" charset="-122"/>
              <a:ea typeface="黑体" panose="02010600030101010101" pitchFamily="2" charset="-122"/>
            </a:endParaRPr>
          </a:p>
        </p:txBody>
      </p:sp>
      <p:cxnSp>
        <p:nvCxnSpPr>
          <p:cNvPr id="25" name="直接连接符 24"/>
          <p:cNvCxnSpPr/>
          <p:nvPr/>
        </p:nvCxnSpPr>
        <p:spPr>
          <a:xfrm flipH="1">
            <a:off x="0" y="6727668"/>
            <a:ext cx="9144000" cy="0"/>
          </a:xfrm>
          <a:prstGeom prst="line">
            <a:avLst/>
          </a:prstGeom>
          <a:ln w="12700">
            <a:solidFill>
              <a:srgbClr val="E20000"/>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 y="937527"/>
            <a:ext cx="9144000" cy="3600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同侧圆角矩形 29">
            <a:hlinkClick r:id="rId16" action="ppaction://hlinksldjump" tooltip="点击进入"/>
          </p:cNvPr>
          <p:cNvSpPr/>
          <p:nvPr/>
        </p:nvSpPr>
        <p:spPr>
          <a:xfrm>
            <a:off x="3275856" y="607236"/>
            <a:ext cx="1142743"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考点一</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7" name="灯片编号占位符 3"/>
          <p:cNvSpPr>
            <a:spLocks noGrp="1"/>
          </p:cNvSpPr>
          <p:nvPr>
            <p:ph type="sldNum" sz="quarter" idx="4"/>
          </p:nvPr>
        </p:nvSpPr>
        <p:spPr>
          <a:xfrm>
            <a:off x="8374429" y="507713"/>
            <a:ext cx="662067" cy="365125"/>
          </a:xfrm>
          <a:prstGeom prst="rect">
            <a:avLst/>
          </a:prstGeom>
        </p:spPr>
        <p:txBody>
          <a:bodyPr/>
          <a:lstStyle>
            <a:lvl1pPr>
              <a:defRPr>
                <a:solidFill>
                  <a:schemeClr val="bg1"/>
                </a:solidFill>
                <a:latin typeface="+mj-ea"/>
                <a:ea typeface="+mj-ea"/>
              </a:defRPr>
            </a:lvl1pPr>
          </a:lstStyle>
          <a:p>
            <a:fld id="{4BF17FCF-D4DA-449D-A468-DDB7E43619E6}" type="slidenum">
              <a:rPr lang="zh-CN" altLang="en-US" smtClean="0"/>
              <a:pPr/>
              <a:t>‹#›</a:t>
            </a:fld>
            <a:endParaRPr lang="zh-CN" altLang="en-US" dirty="0"/>
          </a:p>
        </p:txBody>
      </p:sp>
      <p:sp>
        <p:nvSpPr>
          <p:cNvPr id="15" name="同侧圆角矩形 14">
            <a:hlinkClick r:id="rId17" action="ppaction://hlinksldjump" tooltip="点击进入"/>
          </p:cNvPr>
          <p:cNvSpPr/>
          <p:nvPr/>
        </p:nvSpPr>
        <p:spPr>
          <a:xfrm>
            <a:off x="4479118" y="607236"/>
            <a:ext cx="1142743"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考点二</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6" name="同侧圆角矩形 15">
            <a:hlinkClick r:id="rId18" action="ppaction://hlinksldjump" tooltip="点击进入"/>
          </p:cNvPr>
          <p:cNvSpPr/>
          <p:nvPr/>
        </p:nvSpPr>
        <p:spPr>
          <a:xfrm>
            <a:off x="5682380" y="607236"/>
            <a:ext cx="1913956"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核心素养专项提升</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52772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 id="2147483662"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339752" y="2983026"/>
            <a:ext cx="6763711" cy="725633"/>
          </a:xfrm>
        </p:spPr>
        <p:txBody>
          <a:bodyPr/>
          <a:lstStyle/>
          <a:p>
            <a:r>
              <a:rPr lang="en-US" altLang="zh-CN" sz="3200"/>
              <a:t>Part 7</a:t>
            </a:r>
            <a:r>
              <a:rPr lang="zh-CN" altLang="en-US" sz="3200"/>
              <a:t>　重文化　彰显丰富中国元素</a:t>
            </a:r>
            <a:endParaRPr lang="zh-CN" altLang="zh-CN" sz="3200" dirty="0"/>
          </a:p>
        </p:txBody>
      </p:sp>
    </p:spTree>
    <p:extLst>
      <p:ext uri="{BB962C8B-B14F-4D97-AF65-F5344CB8AC3E}">
        <p14:creationId xmlns:p14="http://schemas.microsoft.com/office/powerpoint/2010/main" val="1756327765"/>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10</a:t>
            </a:fld>
            <a:r>
              <a:rPr lang="en-US" altLang="zh-CN" dirty="0"/>
              <a:t>-</a:t>
            </a:r>
            <a:endParaRPr lang="zh-CN" altLang="en-US" dirty="0"/>
          </a:p>
        </p:txBody>
      </p:sp>
      <p:sp>
        <p:nvSpPr>
          <p:cNvPr id="2" name="矩形 1"/>
          <p:cNvSpPr>
            <a:spLocks noChangeAspect="1"/>
          </p:cNvSpPr>
          <p:nvPr/>
        </p:nvSpPr>
        <p:spPr>
          <a:xfrm>
            <a:off x="508000" y="1701069"/>
            <a:ext cx="8128000" cy="370986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.There is no doubt that you will be deeply impressed by this visual feast,gaining a better grasp of Chinese folk art.</a:t>
            </a:r>
            <a:r>
              <a:rPr lang="zh-CN" altLang="zh-CN" sz="2200">
                <a:solidFill>
                  <a:srgbClr val="000000"/>
                </a:solidFill>
                <a:latin typeface="Times New Roman" panose="02020603050405020304" pitchFamily="18" charset="0"/>
                <a:cs typeface="Times New Roman" panose="02020603050405020304" pitchFamily="18" charset="0"/>
              </a:rPr>
              <a:t>毫无疑问</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这场视觉盛宴将给你留下深刻的印象</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使你对中国民间艺术有更好的了解。</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.Not only does Chinese calligraphy help develop your patience and perseverance,but it also can cultivate your morality.</a:t>
            </a:r>
            <a:r>
              <a:rPr lang="zh-CN" altLang="zh-CN" sz="2200">
                <a:solidFill>
                  <a:srgbClr val="000000"/>
                </a:solidFill>
                <a:latin typeface="Times New Roman" panose="02020603050405020304" pitchFamily="18" charset="0"/>
                <a:cs typeface="Times New Roman" panose="02020603050405020304" pitchFamily="18" charset="0"/>
              </a:rPr>
              <a:t>中国书法不仅可以帮助你培养耐心和毅力</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而且可以培养你的品行。</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.As to extracurricular activities,we plan to ask some experts to give lectures about watercolor painting and Chinese calligraphy.</a:t>
            </a:r>
            <a:r>
              <a:rPr lang="zh-CN" altLang="zh-CN" sz="2200">
                <a:solidFill>
                  <a:srgbClr val="000000"/>
                </a:solidFill>
                <a:latin typeface="Times New Roman" panose="02020603050405020304" pitchFamily="18" charset="0"/>
                <a:cs typeface="Times New Roman" panose="02020603050405020304" pitchFamily="18" charset="0"/>
              </a:rPr>
              <a:t>至于课外活动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我们计划请一些专家做关于水彩画和汉字书法的讲座。</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0263354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11</a:t>
            </a:fld>
            <a:r>
              <a:rPr lang="en-US" altLang="zh-CN" dirty="0"/>
              <a:t>-</a:t>
            </a:r>
            <a:endParaRPr lang="zh-CN" altLang="en-US" dirty="0"/>
          </a:p>
        </p:txBody>
      </p:sp>
      <p:sp>
        <p:nvSpPr>
          <p:cNvPr id="2" name="矩形 1"/>
          <p:cNvSpPr>
            <a:spLocks noChangeAspect="1"/>
          </p:cNvSpPr>
          <p:nvPr/>
        </p:nvSpPr>
        <p:spPr>
          <a:xfrm>
            <a:off x="508000" y="2107334"/>
            <a:ext cx="8128000" cy="289733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你的英国朋友</a:t>
            </a:r>
            <a:r>
              <a:rPr lang="en-US" altLang="zh-CN" sz="2200">
                <a:solidFill>
                  <a:srgbClr val="000000"/>
                </a:solidFill>
                <a:latin typeface="Times New Roman" panose="02020603050405020304" pitchFamily="18" charset="0"/>
                <a:cs typeface="Times New Roman" panose="02020603050405020304" pitchFamily="18" charset="0"/>
              </a:rPr>
              <a:t>Mike</a:t>
            </a:r>
            <a:r>
              <a:rPr lang="zh-CN" altLang="zh-CN" sz="2200">
                <a:solidFill>
                  <a:srgbClr val="000000"/>
                </a:solidFill>
                <a:latin typeface="Times New Roman" panose="02020603050405020304" pitchFamily="18" charset="0"/>
                <a:cs typeface="Times New Roman" panose="02020603050405020304" pitchFamily="18" charset="0"/>
              </a:rPr>
              <a:t>发邮件说他打算今年暑假来中国学习中国剪纸</a:t>
            </a:r>
            <a:r>
              <a:rPr lang="en-US" altLang="zh-CN" sz="2200">
                <a:solidFill>
                  <a:srgbClr val="000000"/>
                </a:solidFill>
                <a:latin typeface="Times New Roman" panose="02020603050405020304" pitchFamily="18" charset="0"/>
                <a:cs typeface="Times New Roman" panose="02020603050405020304" pitchFamily="18" charset="0"/>
              </a:rPr>
              <a:t>(Chinese paper cutting)</a:t>
            </a:r>
            <a:r>
              <a:rPr lang="zh-CN" altLang="zh-CN" sz="2200">
                <a:solidFill>
                  <a:srgbClr val="000000"/>
                </a:solidFill>
                <a:latin typeface="Times New Roman" panose="02020603050405020304" pitchFamily="18" charset="0"/>
                <a:cs typeface="Times New Roman" panose="02020603050405020304" pitchFamily="18" charset="0"/>
              </a:rPr>
              <a:t>。请你回复邮件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内容包括</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表示欢迎</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给出学习建议</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观看剪纸展览</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学习一门剪纸课程。</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9346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12</a:t>
            </a:fld>
            <a:r>
              <a:rPr lang="en-US" altLang="zh-CN" dirty="0"/>
              <a:t>-</a:t>
            </a:r>
            <a:endParaRPr lang="zh-CN" altLang="en-US" dirty="0"/>
          </a:p>
        </p:txBody>
      </p:sp>
      <p:sp>
        <p:nvSpPr>
          <p:cNvPr id="3" name="矩形 2"/>
          <p:cNvSpPr>
            <a:spLocks noChangeAspect="1"/>
          </p:cNvSpPr>
          <p:nvPr/>
        </p:nvSpPr>
        <p:spPr>
          <a:xfrm>
            <a:off x="508000" y="1052736"/>
            <a:ext cx="8128000" cy="5334922"/>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Mike,</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glad to hear that you</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ll come to China to learn Chinese paper cutting during this summer vacation.I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d like to express my warmest welcome to you.</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As for learning Chinese paper cutting,I want to offer you some suggestions,which will be beneficial to you.First,visit exhibitions of Chinese paper cutting,where you can appreciate many excellent works.Besides,you are supposed to take an excellent Chinese paper cutting course and follow what the teacher tells you and practice hard.The more you practice,the better you will be at paper cutting.</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Looking forward to your visit.</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262971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13</a:t>
            </a:fld>
            <a:r>
              <a:rPr lang="en-US" altLang="zh-CN" dirty="0"/>
              <a:t>-</a:t>
            </a:r>
            <a:endParaRPr lang="zh-CN" altLang="en-US" dirty="0"/>
          </a:p>
        </p:txBody>
      </p:sp>
      <p:sp>
        <p:nvSpPr>
          <p:cNvPr id="2" name="矩形 1"/>
          <p:cNvSpPr>
            <a:spLocks noChangeAspect="1"/>
          </p:cNvSpPr>
          <p:nvPr/>
        </p:nvSpPr>
        <p:spPr>
          <a:xfrm>
            <a:off x="508000" y="1091672"/>
            <a:ext cx="8128000" cy="4928657"/>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中国元素三</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中国功夫</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.cultural treasure </a:t>
            </a:r>
            <a:r>
              <a:rPr lang="zh-CN" altLang="zh-CN" sz="2200">
                <a:solidFill>
                  <a:srgbClr val="000000"/>
                </a:solidFill>
                <a:latin typeface="Times New Roman" panose="02020603050405020304" pitchFamily="18" charset="0"/>
                <a:cs typeface="Times New Roman" panose="02020603050405020304" pitchFamily="18" charset="0"/>
              </a:rPr>
              <a:t>文化瑰宝</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.enhance the immune ability </a:t>
            </a:r>
            <a:r>
              <a:rPr lang="zh-CN" altLang="zh-CN" sz="2200">
                <a:solidFill>
                  <a:srgbClr val="000000"/>
                </a:solidFill>
                <a:latin typeface="Times New Roman" panose="02020603050405020304" pitchFamily="18" charset="0"/>
                <a:cs typeface="Times New Roman" panose="02020603050405020304" pitchFamily="18" charset="0"/>
              </a:rPr>
              <a:t>增强免疫力</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.physical exercise </a:t>
            </a:r>
            <a:r>
              <a:rPr lang="zh-CN" altLang="zh-CN" sz="2200">
                <a:solidFill>
                  <a:srgbClr val="000000"/>
                </a:solidFill>
                <a:latin typeface="Times New Roman" panose="02020603050405020304" pitchFamily="18" charset="0"/>
                <a:cs typeface="Times New Roman" panose="02020603050405020304" pitchFamily="18" charset="0"/>
              </a:rPr>
              <a:t>体育锻炼</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.have a far-reaching effect on </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产生深远的影响</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.cultural heritage </a:t>
            </a:r>
            <a:r>
              <a:rPr lang="zh-CN" altLang="zh-CN" sz="2200">
                <a:solidFill>
                  <a:srgbClr val="000000"/>
                </a:solidFill>
                <a:latin typeface="Times New Roman" panose="02020603050405020304" pitchFamily="18" charset="0"/>
                <a:cs typeface="Times New Roman" panose="02020603050405020304" pitchFamily="18" charset="0"/>
              </a:rPr>
              <a:t>文化遗产</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.flexible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灵活的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.with thousands of years of history </a:t>
            </a:r>
            <a:r>
              <a:rPr lang="zh-CN" altLang="zh-CN" sz="2200">
                <a:solidFill>
                  <a:srgbClr val="000000"/>
                </a:solidFill>
                <a:latin typeface="Times New Roman" panose="02020603050405020304" pitchFamily="18" charset="0"/>
                <a:cs typeface="Times New Roman" panose="02020603050405020304" pitchFamily="18" charset="0"/>
              </a:rPr>
              <a:t>有着数千年的历史</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.a world of nature and relaxation </a:t>
            </a:r>
            <a:r>
              <a:rPr lang="zh-CN" altLang="zh-CN" sz="2200">
                <a:solidFill>
                  <a:srgbClr val="000000"/>
                </a:solidFill>
                <a:latin typeface="Times New Roman" panose="02020603050405020304" pitchFamily="18" charset="0"/>
                <a:cs typeface="Times New Roman" panose="02020603050405020304" pitchFamily="18" charset="0"/>
              </a:rPr>
              <a:t>一个自然放松的世界</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.combine softness with hardness </a:t>
            </a:r>
            <a:r>
              <a:rPr lang="zh-CN" altLang="zh-CN" sz="2200">
                <a:solidFill>
                  <a:srgbClr val="000000"/>
                </a:solidFill>
                <a:latin typeface="Times New Roman" panose="02020603050405020304" pitchFamily="18" charset="0"/>
                <a:cs typeface="Times New Roman" panose="02020603050405020304" pitchFamily="18" charset="0"/>
              </a:rPr>
              <a:t>刚柔并济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.physical fitness </a:t>
            </a:r>
            <a:r>
              <a:rPr lang="zh-CN" altLang="zh-CN" sz="2200">
                <a:solidFill>
                  <a:srgbClr val="000000"/>
                </a:solidFill>
                <a:latin typeface="Times New Roman" panose="02020603050405020304" pitchFamily="18" charset="0"/>
                <a:cs typeface="Times New Roman" panose="02020603050405020304" pitchFamily="18" charset="0"/>
              </a:rPr>
              <a:t>身体健康</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1697150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14</a:t>
            </a:fld>
            <a:r>
              <a:rPr lang="en-US" altLang="zh-CN" dirty="0"/>
              <a:t>-</a:t>
            </a:r>
            <a:endParaRPr lang="zh-CN" altLang="en-US" dirty="0"/>
          </a:p>
        </p:txBody>
      </p:sp>
      <p:sp>
        <p:nvSpPr>
          <p:cNvPr id="2" name="矩形 1"/>
          <p:cNvSpPr>
            <a:spLocks noChangeAspect="1"/>
          </p:cNvSpPr>
          <p:nvPr/>
        </p:nvSpPr>
        <p:spPr>
          <a:xfrm>
            <a:off x="508000" y="1091672"/>
            <a:ext cx="8128000" cy="492865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.As we know,Chinese kung fu is the cultural treasure of the Chinese nation,which is one of the traditional sports in our country as well.</a:t>
            </a:r>
            <a:r>
              <a:rPr lang="zh-CN" altLang="zh-CN" sz="2200">
                <a:solidFill>
                  <a:srgbClr val="000000"/>
                </a:solidFill>
                <a:latin typeface="Times New Roman" panose="02020603050405020304" pitchFamily="18" charset="0"/>
                <a:cs typeface="Times New Roman" panose="02020603050405020304" pitchFamily="18" charset="0"/>
              </a:rPr>
              <a:t>众所周知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中华武术是中华民族的文化瑰宝</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也是我国传统的体育项目之一。</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.Through the martial arts training we can make our bodies strong,healthy and flexible,enhancing the immune ability.</a:t>
            </a:r>
            <a:r>
              <a:rPr lang="zh-CN" altLang="zh-CN" sz="2200">
                <a:solidFill>
                  <a:srgbClr val="000000"/>
                </a:solidFill>
                <a:latin typeface="Times New Roman" panose="02020603050405020304" pitchFamily="18" charset="0"/>
                <a:cs typeface="Times New Roman" panose="02020603050405020304" pitchFamily="18" charset="0"/>
              </a:rPr>
              <a:t>通过武术训练我们能使体魄强健、身体健康、行动灵活</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从而增强免疫力。</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.Chinese martial arts,known as kung fu by most foreigners,is one of traditional Chinese physical activities with thousands of years of history.</a:t>
            </a:r>
            <a:r>
              <a:rPr lang="zh-CN" altLang="zh-CN" sz="2200">
                <a:solidFill>
                  <a:srgbClr val="000000"/>
                </a:solidFill>
                <a:latin typeface="Times New Roman" panose="02020603050405020304" pitchFamily="18" charset="0"/>
                <a:cs typeface="Times New Roman" panose="02020603050405020304" pitchFamily="18" charset="0"/>
              </a:rPr>
              <a:t>中国武术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许多外国人称之为功夫</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是中国传统体育活动之一</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它有着数千年的历史。</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1431902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15</a:t>
            </a:fld>
            <a:r>
              <a:rPr lang="en-US" altLang="zh-CN" dirty="0"/>
              <a:t>-</a:t>
            </a:r>
            <a:endParaRPr lang="zh-CN" altLang="en-US" dirty="0"/>
          </a:p>
        </p:txBody>
      </p:sp>
      <p:sp>
        <p:nvSpPr>
          <p:cNvPr id="2" name="矩形 1"/>
          <p:cNvSpPr>
            <a:spLocks noChangeAspect="1"/>
          </p:cNvSpPr>
          <p:nvPr/>
        </p:nvSpPr>
        <p:spPr>
          <a:xfrm>
            <a:off x="508000" y="2318000"/>
            <a:ext cx="8128000" cy="2475999"/>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.Everyone,young or old,male or female,can choose Tai Chi as your ideal form of physical exercise.</a:t>
            </a:r>
            <a:r>
              <a:rPr lang="zh-CN" altLang="zh-CN" sz="2200">
                <a:solidFill>
                  <a:srgbClr val="000000"/>
                </a:solidFill>
                <a:latin typeface="Times New Roman" panose="02020603050405020304" pitchFamily="18" charset="0"/>
                <a:cs typeface="Times New Roman" panose="02020603050405020304" pitchFamily="18" charset="0"/>
              </a:rPr>
              <a:t>无论男女老少都可以选择太极作为理想的体育锻炼方式。</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.The traditional cultural Chinese heritage,qigong,has left a far-reaching influence on the Chinese culture.</a:t>
            </a:r>
            <a:r>
              <a:rPr lang="zh-CN" altLang="zh-CN" sz="2200">
                <a:solidFill>
                  <a:srgbClr val="000000"/>
                </a:solidFill>
                <a:latin typeface="Times New Roman" panose="02020603050405020304" pitchFamily="18" charset="0"/>
                <a:cs typeface="Times New Roman" panose="02020603050405020304" pitchFamily="18" charset="0"/>
              </a:rPr>
              <a:t>中国传统文化遗产气功已经对中国文化产生了深远的影响。</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5894883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16</a:t>
            </a:fld>
            <a:r>
              <a:rPr lang="en-US" altLang="zh-CN" dirty="0"/>
              <a:t>-</a:t>
            </a:r>
            <a:endParaRPr lang="zh-CN" altLang="en-US" dirty="0"/>
          </a:p>
        </p:txBody>
      </p:sp>
      <p:sp>
        <p:nvSpPr>
          <p:cNvPr id="2" name="矩形 1"/>
          <p:cNvSpPr>
            <a:spLocks noChangeAspect="1"/>
          </p:cNvSpPr>
          <p:nvPr/>
        </p:nvSpPr>
        <p:spPr>
          <a:xfrm>
            <a:off x="508000" y="1505471"/>
            <a:ext cx="8128000" cy="410105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想邀请在英语方面曾帮助过你的外教</a:t>
            </a:r>
            <a:r>
              <a:rPr lang="en-US" altLang="zh-CN" sz="2200">
                <a:solidFill>
                  <a:srgbClr val="000000"/>
                </a:solidFill>
                <a:latin typeface="Times New Roman" panose="02020603050405020304" pitchFamily="18" charset="0"/>
                <a:cs typeface="Times New Roman" panose="02020603050405020304" pitchFamily="18" charset="0"/>
              </a:rPr>
              <a:t>Mr.Brown</a:t>
            </a:r>
            <a:r>
              <a:rPr lang="zh-CN" altLang="zh-CN" sz="2200">
                <a:solidFill>
                  <a:srgbClr val="000000"/>
                </a:solidFill>
                <a:latin typeface="Times New Roman" panose="02020603050405020304" pitchFamily="18" charset="0"/>
                <a:cs typeface="Times New Roman" panose="02020603050405020304" pitchFamily="18" charset="0"/>
              </a:rPr>
              <a:t>一起观看中国功夫</a:t>
            </a:r>
            <a:r>
              <a:rPr lang="en-US" altLang="zh-CN" sz="2200">
                <a:solidFill>
                  <a:srgbClr val="000000"/>
                </a:solidFill>
                <a:latin typeface="Times New Roman" panose="02020603050405020304" pitchFamily="18" charset="0"/>
                <a:cs typeface="Times New Roman" panose="02020603050405020304" pitchFamily="18" charset="0"/>
              </a:rPr>
              <a:t>(Chinese kung fu)</a:t>
            </a:r>
            <a:r>
              <a:rPr lang="zh-CN" altLang="zh-CN" sz="2200">
                <a:solidFill>
                  <a:srgbClr val="000000"/>
                </a:solidFill>
                <a:latin typeface="Times New Roman" panose="02020603050405020304" pitchFamily="18" charset="0"/>
                <a:cs typeface="Times New Roman" panose="02020603050405020304" pitchFamily="18" charset="0"/>
              </a:rPr>
              <a:t>表演。请给他写封邮件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内容包括</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感谢他的帮助</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表演的时间、地点和内容</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武术的影响。</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latin typeface="NEU-BZ-S92"/>
              <a:ea typeface="方正书宋_GBK"/>
              <a:cs typeface="Times New Roman" panose="02020603050405020304" pitchFamily="18" charset="0"/>
            </a:endParaRPr>
          </a:p>
          <a:p>
            <a:pPr indent="266700" algn="r">
              <a:lnSpc>
                <a:spcPct val="120000"/>
              </a:lnSpc>
              <a:spcAft>
                <a:spcPts val="0"/>
              </a:spcAft>
              <a:tabLst>
                <a:tab pos="1029335" algn="l"/>
                <a:tab pos="1850390" algn="l"/>
                <a:tab pos="2538095" algn="l"/>
                <a:tab pos="3221990" algn="l"/>
              </a:tabLst>
            </a:pPr>
            <a:r>
              <a:rPr lang="en-US" altLang="zh-CN" sz="2200" u="dotted">
                <a:solidFill>
                  <a:srgbClr val="000000"/>
                </a:solidFill>
                <a:uFill>
                  <a:solidFill>
                    <a:srgbClr val="000000"/>
                  </a:solidFill>
                </a:uFill>
                <a:latin typeface="宋体" panose="02010600030101010101" pitchFamily="2" charset="-122"/>
                <a:ea typeface="方正书宋_GBK"/>
                <a:cs typeface="Times New Roman" panose="02020603050405020304" pitchFamily="18" charset="0"/>
              </a:rPr>
              <a:t> </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710901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17</a:t>
            </a:fld>
            <a:r>
              <a:rPr lang="en-US" altLang="zh-CN" dirty="0"/>
              <a:t>-</a:t>
            </a:r>
            <a:endParaRPr lang="zh-CN" altLang="en-US" dirty="0"/>
          </a:p>
        </p:txBody>
      </p:sp>
      <p:sp>
        <p:nvSpPr>
          <p:cNvPr id="3" name="矩形 2"/>
          <p:cNvSpPr>
            <a:spLocks noChangeAspect="1"/>
          </p:cNvSpPr>
          <p:nvPr/>
        </p:nvSpPr>
        <p:spPr>
          <a:xfrm>
            <a:off x="508000" y="980728"/>
            <a:ext cx="8128000" cy="5741187"/>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Mr.Brown,</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Li Hua,one of the students who got your help in English learning.In return for your kindness,I am writing to invite you to watch the performances of Chinese kung fu.</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The performances are scheduled to be held from 7:00 am to 9:30 am on June 15th in our school lecture hall.Several styles,including Shaolin,Tai Chi and qigong,will be shown.Nowadays,Chinese kung fu is regarded as a traditional sport gaining more and more popularity and even stands as a representative for Chinese culture.This traditional heritage has left a far-reaching influence on the Chinese lifestyle.I have the confidence that you will be fond of it.</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looking forward to your earliest reply.</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7440861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18</a:t>
            </a:fld>
            <a:r>
              <a:rPr lang="en-US" altLang="zh-CN" dirty="0"/>
              <a:t>-</a:t>
            </a:r>
            <a:endParaRPr lang="zh-CN" altLang="en-US" dirty="0"/>
          </a:p>
        </p:txBody>
      </p:sp>
      <p:sp>
        <p:nvSpPr>
          <p:cNvPr id="2" name="矩形 1"/>
          <p:cNvSpPr>
            <a:spLocks noChangeAspect="1"/>
          </p:cNvSpPr>
          <p:nvPr/>
        </p:nvSpPr>
        <p:spPr>
          <a:xfrm>
            <a:off x="508000" y="1052736"/>
            <a:ext cx="8128000" cy="5170646"/>
          </a:xfrm>
          <a:prstGeom prst="rect">
            <a:avLst/>
          </a:prstGeom>
        </p:spPr>
        <p:txBody>
          <a:bodyPr>
            <a:spAutoFit/>
          </a:bodyPr>
          <a:lstStyle/>
          <a:p>
            <a:pPr indent="459105" algn="ctr">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中国元素四</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传统节日</a:t>
            </a:r>
            <a:endParaRPr lang="zh-CN" altLang="zh-CN" sz="2200">
              <a:solidFill>
                <a:srgbClr val="000000"/>
              </a:solidFill>
              <a:latin typeface="NEU-BZ-S92"/>
              <a:ea typeface="方正书宋_GBK"/>
              <a:cs typeface="Times New Roman" panose="02020603050405020304" pitchFamily="18" charset="0"/>
            </a:endParaRPr>
          </a:p>
          <a:p>
            <a:pPr indent="266700">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.celebrate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庆祝</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.dress up </a:t>
            </a:r>
            <a:r>
              <a:rPr lang="zh-CN" altLang="zh-CN" sz="2200">
                <a:solidFill>
                  <a:srgbClr val="000000"/>
                </a:solidFill>
                <a:latin typeface="Times New Roman" panose="02020603050405020304" pitchFamily="18" charset="0"/>
                <a:cs typeface="Times New Roman" panose="02020603050405020304" pitchFamily="18" charset="0"/>
              </a:rPr>
              <a:t>乔装打扮</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.participate in </a:t>
            </a:r>
            <a:r>
              <a:rPr lang="zh-CN" altLang="zh-CN" sz="2200">
                <a:solidFill>
                  <a:srgbClr val="000000"/>
                </a:solidFill>
                <a:latin typeface="Times New Roman" panose="02020603050405020304" pitchFamily="18" charset="0"/>
                <a:cs typeface="Times New Roman" panose="02020603050405020304" pitchFamily="18" charset="0"/>
              </a:rPr>
              <a:t>参与</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.have a taste of the various traditional Chinese dishes</a:t>
            </a:r>
            <a:r>
              <a:rPr lang="zh-CN" altLang="zh-CN" sz="2200">
                <a:solidFill>
                  <a:srgbClr val="000000"/>
                </a:solidFill>
                <a:latin typeface="Times New Roman" panose="02020603050405020304" pitchFamily="18" charset="0"/>
                <a:cs typeface="Times New Roman" panose="02020603050405020304" pitchFamily="18" charset="0"/>
              </a:rPr>
              <a:t>品尝各种各样的传统中国美食</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.the dragon boat race</a:t>
            </a:r>
            <a:r>
              <a:rPr lang="zh-CN" altLang="zh-CN" sz="2200">
                <a:solidFill>
                  <a:srgbClr val="000000"/>
                </a:solidFill>
                <a:latin typeface="Times New Roman" panose="02020603050405020304" pitchFamily="18" charset="0"/>
                <a:cs typeface="Times New Roman" panose="02020603050405020304" pitchFamily="18" charset="0"/>
              </a:rPr>
              <a:t>龙舟赛</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.experience the atmosphere of the festival </a:t>
            </a:r>
            <a:r>
              <a:rPr lang="zh-CN" altLang="zh-CN" sz="2200">
                <a:solidFill>
                  <a:srgbClr val="000000"/>
                </a:solidFill>
                <a:latin typeface="Times New Roman" panose="02020603050405020304" pitchFamily="18" charset="0"/>
                <a:cs typeface="Times New Roman" panose="02020603050405020304" pitchFamily="18" charset="0"/>
              </a:rPr>
              <a:t>体验节日气氛</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.get together</a:t>
            </a:r>
            <a:r>
              <a:rPr lang="zh-CN" altLang="zh-CN" sz="2200">
                <a:solidFill>
                  <a:srgbClr val="000000"/>
                </a:solidFill>
                <a:latin typeface="Times New Roman" panose="02020603050405020304" pitchFamily="18" charset="0"/>
                <a:cs typeface="Times New Roman" panose="02020603050405020304" pitchFamily="18" charset="0"/>
              </a:rPr>
              <a:t>团聚</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.folk culture performances </a:t>
            </a:r>
            <a:r>
              <a:rPr lang="zh-CN" altLang="zh-CN" sz="2200">
                <a:solidFill>
                  <a:srgbClr val="000000"/>
                </a:solidFill>
                <a:latin typeface="Times New Roman" panose="02020603050405020304" pitchFamily="18" charset="0"/>
                <a:cs typeface="Times New Roman" panose="02020603050405020304" pitchFamily="18" charset="0"/>
              </a:rPr>
              <a:t>民间文化节目</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.a typical custom </a:t>
            </a:r>
            <a:r>
              <a:rPr lang="zh-CN" altLang="zh-CN" sz="2200">
                <a:solidFill>
                  <a:srgbClr val="000000"/>
                </a:solidFill>
                <a:latin typeface="Times New Roman" panose="02020603050405020304" pitchFamily="18" charset="0"/>
                <a:cs typeface="Times New Roman" panose="02020603050405020304" pitchFamily="18" charset="0"/>
              </a:rPr>
              <a:t>一个典型的风俗</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.make dumplings</a:t>
            </a:r>
            <a:r>
              <a:rPr lang="zh-CN" altLang="zh-CN" sz="2200">
                <a:solidFill>
                  <a:srgbClr val="000000"/>
                </a:solidFill>
                <a:latin typeface="Times New Roman" panose="02020603050405020304" pitchFamily="18" charset="0"/>
                <a:cs typeface="Times New Roman" panose="02020603050405020304" pitchFamily="18" charset="0"/>
              </a:rPr>
              <a:t>包饺子</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.a legend related to the festival </a:t>
            </a:r>
            <a:r>
              <a:rPr lang="zh-CN" altLang="zh-CN" sz="2200">
                <a:solidFill>
                  <a:srgbClr val="000000"/>
                </a:solidFill>
                <a:latin typeface="Times New Roman" panose="02020603050405020304" pitchFamily="18" charset="0"/>
                <a:cs typeface="Times New Roman" panose="02020603050405020304" pitchFamily="18" charset="0"/>
              </a:rPr>
              <a:t>一个与该节日有关的传说</a:t>
            </a:r>
            <a:endParaRPr lang="zh-CN" altLang="zh-CN" sz="2200">
              <a:solidFill>
                <a:srgbClr val="000000"/>
              </a:solidFill>
              <a:latin typeface="NEU-BZ-S92"/>
              <a:ea typeface="方正书宋_GBK"/>
              <a:cs typeface="Times New Roman" panose="02020603050405020304" pitchFamily="18" charset="0"/>
            </a:endParaRPr>
          </a:p>
          <a:p>
            <a:pPr indent="267970">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.family reunion</a:t>
            </a:r>
            <a:r>
              <a:rPr lang="zh-CN" altLang="zh-CN" sz="2200">
                <a:solidFill>
                  <a:srgbClr val="000000"/>
                </a:solidFill>
                <a:latin typeface="Times New Roman" panose="02020603050405020304" pitchFamily="18" charset="0"/>
                <a:cs typeface="Times New Roman" panose="02020603050405020304" pitchFamily="18" charset="0"/>
              </a:rPr>
              <a:t>合家欢聚</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6357857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19</a:t>
            </a:fld>
            <a:r>
              <a:rPr lang="en-US" altLang="zh-CN" dirty="0"/>
              <a:t>-</a:t>
            </a:r>
            <a:endParaRPr lang="zh-CN" altLang="en-US" dirty="0"/>
          </a:p>
        </p:txBody>
      </p:sp>
      <p:sp>
        <p:nvSpPr>
          <p:cNvPr id="2" name="矩形 1"/>
          <p:cNvSpPr>
            <a:spLocks noChangeAspect="1"/>
          </p:cNvSpPr>
          <p:nvPr/>
        </p:nvSpPr>
        <p:spPr>
          <a:xfrm>
            <a:off x="508000" y="980728"/>
            <a:ext cx="8128000" cy="572611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.The Spring Festival,which marks the beginning of a new year,is the most important festival in China.</a:t>
            </a:r>
            <a:r>
              <a:rPr lang="zh-CN" altLang="zh-CN" sz="2200">
                <a:solidFill>
                  <a:srgbClr val="000000"/>
                </a:solidFill>
                <a:latin typeface="Times New Roman" panose="02020603050405020304" pitchFamily="18" charset="0"/>
                <a:cs typeface="Times New Roman" panose="02020603050405020304" pitchFamily="18" charset="0"/>
              </a:rPr>
              <a:t>标志着新年伊始的春节是中国最重要的节日。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.People,wearing new clothes,visit relatives and friends from door to door expressing good wishes.</a:t>
            </a:r>
            <a:r>
              <a:rPr lang="zh-CN" altLang="zh-CN" sz="2200">
                <a:solidFill>
                  <a:srgbClr val="000000"/>
                </a:solidFill>
                <a:latin typeface="Times New Roman" panose="02020603050405020304" pitchFamily="18" charset="0"/>
                <a:cs typeface="Times New Roman" panose="02020603050405020304" pitchFamily="18" charset="0"/>
              </a:rPr>
              <a:t>穿着新衣服的人们挨家挨户地走亲访友表达美好祝愿。</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.Through the whole festival,sweet dumplings are the most popular food and I am sure you will like them.</a:t>
            </a:r>
            <a:r>
              <a:rPr lang="zh-CN" altLang="zh-CN" sz="2200">
                <a:solidFill>
                  <a:srgbClr val="000000"/>
                </a:solidFill>
                <a:latin typeface="Times New Roman" panose="02020603050405020304" pitchFamily="18" charset="0"/>
                <a:cs typeface="Times New Roman" panose="02020603050405020304" pitchFamily="18" charset="0"/>
              </a:rPr>
              <a:t>整个节日里元宵是最受欢迎的食物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我相信你一定会喜欢的。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.You</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re welcome to enjoy the lunch time with us,when you can have a taste of the various traditional Chinese dishes prepared by my parents.</a:t>
            </a:r>
            <a:r>
              <a:rPr lang="zh-CN" altLang="zh-CN" sz="2200">
                <a:solidFill>
                  <a:srgbClr val="000000"/>
                </a:solidFill>
                <a:latin typeface="Times New Roman" panose="02020603050405020304" pitchFamily="18" charset="0"/>
                <a:cs typeface="Times New Roman" panose="02020603050405020304" pitchFamily="18" charset="0"/>
              </a:rPr>
              <a:t>欢迎你与我们一起享用午餐</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你可以品尝我父母准备的各种传统中式菜肴。</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5627742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a:t>
            </a:fld>
            <a:r>
              <a:rPr lang="en-US" altLang="zh-CN" dirty="0"/>
              <a:t>-</a:t>
            </a:r>
            <a:endParaRPr lang="zh-CN" altLang="en-US" dirty="0"/>
          </a:p>
        </p:txBody>
      </p:sp>
      <p:sp>
        <p:nvSpPr>
          <p:cNvPr id="2" name="矩形 1"/>
          <p:cNvSpPr>
            <a:spLocks noChangeAspect="1"/>
          </p:cNvSpPr>
          <p:nvPr/>
        </p:nvSpPr>
        <p:spPr>
          <a:xfrm>
            <a:off x="508000" y="1275375"/>
            <a:ext cx="8128000" cy="4561249"/>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中国元素一</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国学经典</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.Chinese idiom </a:t>
            </a:r>
            <a:r>
              <a:rPr lang="zh-CN" altLang="zh-CN" sz="2200">
                <a:solidFill>
                  <a:srgbClr val="000000"/>
                </a:solidFill>
                <a:latin typeface="Times New Roman" panose="02020603050405020304" pitchFamily="18" charset="0"/>
                <a:cs typeface="Times New Roman" panose="02020603050405020304" pitchFamily="18" charset="0"/>
              </a:rPr>
              <a:t>汉语成语</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.classical Chinese literature </a:t>
            </a:r>
            <a:r>
              <a:rPr lang="zh-CN" altLang="zh-CN" sz="2200">
                <a:solidFill>
                  <a:srgbClr val="000000"/>
                </a:solidFill>
                <a:latin typeface="Times New Roman" panose="02020603050405020304" pitchFamily="18" charset="0"/>
                <a:cs typeface="Times New Roman" panose="02020603050405020304" pitchFamily="18" charset="0"/>
              </a:rPr>
              <a:t>中国古典文学</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.origin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来源</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.historical story</a:t>
            </a:r>
            <a:r>
              <a:rPr lang="zh-CN" altLang="zh-CN" sz="2200">
                <a:solidFill>
                  <a:srgbClr val="000000"/>
                </a:solidFill>
                <a:latin typeface="Times New Roman" panose="02020603050405020304" pitchFamily="18" charset="0"/>
                <a:cs typeface="Times New Roman" panose="02020603050405020304" pitchFamily="18" charset="0"/>
              </a:rPr>
              <a:t>历史故事</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.poet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诗人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.ancient Chinese poetry </a:t>
            </a:r>
            <a:r>
              <a:rPr lang="zh-CN" altLang="zh-CN" sz="2200">
                <a:solidFill>
                  <a:srgbClr val="000000"/>
                </a:solidFill>
                <a:latin typeface="Times New Roman" panose="02020603050405020304" pitchFamily="18" charset="0"/>
                <a:cs typeface="Times New Roman" panose="02020603050405020304" pitchFamily="18" charset="0"/>
              </a:rPr>
              <a:t>中国古代诗歌</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.learn...by heart </a:t>
            </a:r>
            <a:r>
              <a:rPr lang="zh-CN" altLang="zh-CN" sz="2200">
                <a:solidFill>
                  <a:srgbClr val="000000"/>
                </a:solidFill>
                <a:latin typeface="Times New Roman" panose="02020603050405020304" pitchFamily="18" charset="0"/>
                <a:cs typeface="Times New Roman" panose="02020603050405020304" pitchFamily="18" charset="0"/>
              </a:rPr>
              <a:t>背诵</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.meaningful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有意义的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.instructive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有教育意义的</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404590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20</a:t>
            </a:fld>
            <a:r>
              <a:rPr lang="en-US" altLang="zh-CN" dirty="0"/>
              <a:t>-</a:t>
            </a:r>
            <a:endParaRPr lang="zh-CN" altLang="en-US" dirty="0"/>
          </a:p>
        </p:txBody>
      </p:sp>
      <p:sp>
        <p:nvSpPr>
          <p:cNvPr id="2" name="矩形 1"/>
          <p:cNvSpPr>
            <a:spLocks noChangeAspect="1"/>
          </p:cNvSpPr>
          <p:nvPr/>
        </p:nvSpPr>
        <p:spPr>
          <a:xfrm>
            <a:off x="508000" y="1911735"/>
            <a:ext cx="8128000" cy="3288529"/>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.To offer you a chance to experience the atmosphere of the festival,various activities will be arranged for your arrival.</a:t>
            </a:r>
            <a:r>
              <a:rPr lang="zh-CN" altLang="zh-CN" sz="2200">
                <a:solidFill>
                  <a:srgbClr val="000000"/>
                </a:solidFill>
                <a:latin typeface="Times New Roman" panose="02020603050405020304" pitchFamily="18" charset="0"/>
                <a:cs typeface="Times New Roman" panose="02020603050405020304" pitchFamily="18" charset="0"/>
              </a:rPr>
              <a:t>为了给你提供体验这一节日气氛的机会</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我们为你的到来准备了各种各样的活动。</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.On that day,a famous folk artist will be invited to teach us skills of making different kinds of lanterns using various materials,including red paper and silk.</a:t>
            </a:r>
            <a:r>
              <a:rPr lang="zh-CN" altLang="zh-CN" sz="2200">
                <a:solidFill>
                  <a:srgbClr val="000000"/>
                </a:solidFill>
                <a:latin typeface="Times New Roman" panose="02020603050405020304" pitchFamily="18" charset="0"/>
                <a:cs typeface="Times New Roman" panose="02020603050405020304" pitchFamily="18" charset="0"/>
              </a:rPr>
              <a:t>那天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将邀请一位著名的民间艺术家来教我们使用红纸和丝绸等各种材料制作各种灯笼的技巧。</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2127446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21</a:t>
            </a:fld>
            <a:r>
              <a:rPr lang="en-US" altLang="zh-CN" dirty="0"/>
              <a:t>-</a:t>
            </a:r>
            <a:endParaRPr lang="zh-CN" altLang="en-US" dirty="0"/>
          </a:p>
        </p:txBody>
      </p:sp>
      <p:sp>
        <p:nvSpPr>
          <p:cNvPr id="2" name="矩形 1"/>
          <p:cNvSpPr>
            <a:spLocks noChangeAspect="1"/>
          </p:cNvSpPr>
          <p:nvPr/>
        </p:nvSpPr>
        <p:spPr>
          <a:xfrm>
            <a:off x="508000" y="1904201"/>
            <a:ext cx="8128000" cy="330359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你的父母让你邀请外教</a:t>
            </a:r>
            <a:r>
              <a:rPr lang="en-US" altLang="zh-CN" sz="2200">
                <a:solidFill>
                  <a:srgbClr val="000000"/>
                </a:solidFill>
                <a:latin typeface="Times New Roman" panose="02020603050405020304" pitchFamily="18" charset="0"/>
                <a:cs typeface="Times New Roman" panose="02020603050405020304" pitchFamily="18" charset="0"/>
              </a:rPr>
              <a:t>Smith</a:t>
            </a:r>
            <a:r>
              <a:rPr lang="zh-CN" altLang="zh-CN" sz="2200">
                <a:solidFill>
                  <a:srgbClr val="000000"/>
                </a:solidFill>
                <a:latin typeface="Times New Roman" panose="02020603050405020304" pitchFamily="18" charset="0"/>
                <a:cs typeface="Times New Roman" panose="02020603050405020304" pitchFamily="18" charset="0"/>
              </a:rPr>
              <a:t>到你家过端午节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请你就此事给他写一封电子邮件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内容包括</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发出邀请</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活动安排</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体验包粽子、参加龙舟赛、品尝传统中国菜</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期待回复。</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 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7556116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22</a:t>
            </a:fld>
            <a:r>
              <a:rPr lang="en-US" altLang="zh-CN" dirty="0"/>
              <a:t>-</a:t>
            </a:r>
            <a:endParaRPr lang="zh-CN" altLang="en-US" dirty="0"/>
          </a:p>
        </p:txBody>
      </p:sp>
      <p:sp>
        <p:nvSpPr>
          <p:cNvPr id="3" name="矩形 2"/>
          <p:cNvSpPr>
            <a:spLocks noChangeAspect="1"/>
          </p:cNvSpPr>
          <p:nvPr/>
        </p:nvSpPr>
        <p:spPr>
          <a:xfrm>
            <a:off x="508000" y="991943"/>
            <a:ext cx="8128000" cy="5741187"/>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Mr.Smith,</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writing to invite you on behalf of my parents to my home to celebrate the Dragon Boat Festival with my family.</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To offer you a chance to experience the atmosphere of the festival,various activities will be arranged for your arrival.First of all,my mother will teach you how to make nice zongzi,the traditional food of the festival.Then,you can join us in the dragon boat race to be held on the river near my village.After that,you</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re welcome to enjoy the lunch time with us,when you can have a taste of various traditional Chinese dishes prepared by my parents.</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Are you satisfied with our arrangements? Looking forward to your early reply!</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 sincerely,</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9290304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23</a:t>
            </a:fld>
            <a:r>
              <a:rPr lang="en-US" altLang="zh-CN" dirty="0"/>
              <a:t>-</a:t>
            </a:r>
            <a:endParaRPr lang="zh-CN" altLang="en-US" dirty="0"/>
          </a:p>
        </p:txBody>
      </p:sp>
      <p:sp>
        <p:nvSpPr>
          <p:cNvPr id="2" name="矩形 1"/>
          <p:cNvSpPr>
            <a:spLocks noChangeAspect="1"/>
          </p:cNvSpPr>
          <p:nvPr/>
        </p:nvSpPr>
        <p:spPr>
          <a:xfrm>
            <a:off x="508000" y="980728"/>
            <a:ext cx="8128000" cy="5741187"/>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中国元素五</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大好河山</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.a place of interest=a tourist attraction =a tourist spot</a:t>
            </a:r>
            <a:r>
              <a:rPr lang="zh-CN" altLang="zh-CN" sz="2200">
                <a:solidFill>
                  <a:srgbClr val="000000"/>
                </a:solidFill>
                <a:latin typeface="Times New Roman" panose="02020603050405020304" pitchFamily="18" charset="0"/>
                <a:cs typeface="Times New Roman" panose="02020603050405020304" pitchFamily="18" charset="0"/>
              </a:rPr>
              <a:t>名胜</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.be located in</a:t>
            </a:r>
            <a:r>
              <a:rPr lang="zh-CN" altLang="zh-CN" sz="2200">
                <a:solidFill>
                  <a:srgbClr val="000000"/>
                </a:solidFill>
                <a:latin typeface="Times New Roman" panose="02020603050405020304" pitchFamily="18" charset="0"/>
                <a:cs typeface="Times New Roman" panose="02020603050405020304" pitchFamily="18" charset="0"/>
              </a:rPr>
              <a:t>位于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.attract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吸引</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.date back to</a:t>
            </a:r>
            <a:r>
              <a:rPr lang="zh-CN" altLang="zh-CN" sz="2200">
                <a:solidFill>
                  <a:srgbClr val="000000"/>
                </a:solidFill>
                <a:latin typeface="Times New Roman" panose="02020603050405020304" pitchFamily="18" charset="0"/>
                <a:cs typeface="Times New Roman" panose="02020603050405020304" pitchFamily="18" charset="0"/>
              </a:rPr>
              <a:t>追溯到</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.be worth visiting</a:t>
            </a:r>
            <a:r>
              <a:rPr lang="zh-CN" altLang="zh-CN" sz="2200">
                <a:solidFill>
                  <a:srgbClr val="000000"/>
                </a:solidFill>
                <a:latin typeface="Times New Roman" panose="02020603050405020304" pitchFamily="18" charset="0"/>
                <a:cs typeface="Times New Roman" panose="02020603050405020304" pitchFamily="18" charset="0"/>
              </a:rPr>
              <a:t>值得一游</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.pay a visit to</a:t>
            </a:r>
            <a:r>
              <a:rPr lang="zh-CN" altLang="zh-CN" sz="2200">
                <a:solidFill>
                  <a:srgbClr val="000000"/>
                </a:solidFill>
                <a:latin typeface="Times New Roman" panose="02020603050405020304" pitchFamily="18" charset="0"/>
                <a:cs typeface="Times New Roman" panose="02020603050405020304" pitchFamily="18" charset="0"/>
              </a:rPr>
              <a:t>参观</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.be regarded as </a:t>
            </a:r>
            <a:r>
              <a:rPr lang="zh-CN" altLang="zh-CN" sz="2200">
                <a:solidFill>
                  <a:srgbClr val="000000"/>
                </a:solidFill>
                <a:latin typeface="Times New Roman" panose="02020603050405020304" pitchFamily="18" charset="0"/>
                <a:cs typeface="Times New Roman" panose="02020603050405020304" pitchFamily="18" charset="0"/>
              </a:rPr>
              <a:t>被看作</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.be made of </a:t>
            </a:r>
            <a:r>
              <a:rPr lang="zh-CN" altLang="zh-CN" sz="2200">
                <a:solidFill>
                  <a:srgbClr val="000000"/>
                </a:solidFill>
                <a:latin typeface="Times New Roman" panose="02020603050405020304" pitchFamily="18" charset="0"/>
                <a:cs typeface="Times New Roman" panose="02020603050405020304" pitchFamily="18" charset="0"/>
              </a:rPr>
              <a:t>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组成</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.material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材料</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.one of the greatest wonders</a:t>
            </a:r>
            <a:r>
              <a:rPr lang="zh-CN" altLang="zh-CN" sz="2200">
                <a:solidFill>
                  <a:srgbClr val="000000"/>
                </a:solidFill>
                <a:latin typeface="Times New Roman" panose="02020603050405020304" pitchFamily="18" charset="0"/>
                <a:cs typeface="Times New Roman" panose="02020603050405020304" pitchFamily="18" charset="0"/>
              </a:rPr>
              <a:t>奇观之一</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.transportation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交通</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.accommodation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住宿</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6945879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24</a:t>
            </a:fld>
            <a:r>
              <a:rPr lang="en-US" altLang="zh-CN" dirty="0"/>
              <a:t>-</a:t>
            </a:r>
            <a:endParaRPr lang="zh-CN" altLang="en-US" dirty="0"/>
          </a:p>
        </p:txBody>
      </p:sp>
      <p:sp>
        <p:nvSpPr>
          <p:cNvPr id="2" name="矩形 1"/>
          <p:cNvSpPr>
            <a:spLocks noChangeAspect="1"/>
          </p:cNvSpPr>
          <p:nvPr/>
        </p:nvSpPr>
        <p:spPr>
          <a:xfrm>
            <a:off x="508000" y="1294804"/>
            <a:ext cx="8128000" cy="452239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.The Great Wall,known as one of the seven great wonders of the world,is located in North China.</a:t>
            </a:r>
            <a:r>
              <a:rPr lang="zh-CN" altLang="zh-CN" sz="2200">
                <a:solidFill>
                  <a:srgbClr val="000000"/>
                </a:solidFill>
                <a:latin typeface="Times New Roman" panose="02020603050405020304" pitchFamily="18" charset="0"/>
                <a:cs typeface="Times New Roman" panose="02020603050405020304" pitchFamily="18" charset="0"/>
              </a:rPr>
              <a:t>长城被誉为世界七大奇观之一</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位于华北。</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.Mount Huang is generally regarded as one of the most appealing tourist spots in our country or even in the world.</a:t>
            </a:r>
            <a:r>
              <a:rPr lang="zh-CN" altLang="zh-CN" sz="2200">
                <a:solidFill>
                  <a:srgbClr val="000000"/>
                </a:solidFill>
                <a:latin typeface="Times New Roman" panose="02020603050405020304" pitchFamily="18" charset="0"/>
                <a:cs typeface="Times New Roman" panose="02020603050405020304" pitchFamily="18" charset="0"/>
              </a:rPr>
              <a:t>黄山被普遍认为是我国乃至全世界最具有吸引力的旅游胜地之一。</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.The Great Wall runs across North China like a huge dragon,which winds its way from west to east,across deserts,over mountains,through valleys till at last reaches the sea.</a:t>
            </a:r>
            <a:r>
              <a:rPr lang="zh-CN" altLang="zh-CN" sz="2200">
                <a:solidFill>
                  <a:srgbClr val="000000"/>
                </a:solidFill>
                <a:latin typeface="Times New Roman" panose="02020603050405020304" pitchFamily="18" charset="0"/>
                <a:cs typeface="Times New Roman" panose="02020603050405020304" pitchFamily="18" charset="0"/>
              </a:rPr>
              <a:t>长城像一条巨龙横穿华北</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从西向东蜿蜒曲折</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穿越沙漠</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翻山越岭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穿过山谷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直到最后到达大海。</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5016683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25</a:t>
            </a:fld>
            <a:r>
              <a:rPr lang="en-US" altLang="zh-CN" dirty="0"/>
              <a:t>-</a:t>
            </a:r>
            <a:endParaRPr lang="zh-CN" altLang="en-US" dirty="0"/>
          </a:p>
        </p:txBody>
      </p:sp>
      <p:sp>
        <p:nvSpPr>
          <p:cNvPr id="2" name="矩形 1"/>
          <p:cNvSpPr>
            <a:spLocks noChangeAspect="1"/>
          </p:cNvSpPr>
          <p:nvPr/>
        </p:nvSpPr>
        <p:spPr>
          <a:xfrm>
            <a:off x="508000" y="2310467"/>
            <a:ext cx="8128000" cy="249106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.Dating back to Mid-Ming Dynasty,the Forbidden City is located in the centre of Beijing,the capital of China.</a:t>
            </a:r>
            <a:r>
              <a:rPr lang="zh-CN" altLang="zh-CN" sz="2200">
                <a:solidFill>
                  <a:srgbClr val="000000"/>
                </a:solidFill>
                <a:latin typeface="Times New Roman" panose="02020603050405020304" pitchFamily="18" charset="0"/>
                <a:cs typeface="Times New Roman" panose="02020603050405020304" pitchFamily="18" charset="0"/>
              </a:rPr>
              <a:t>紫禁城可追溯到明代中叶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位于中国首都北京的中心。</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.Embraced by green hills on three sides,the West Lake covers an area of 5.6 square kilometers and has a perimeter of 15 kilometers.</a:t>
            </a:r>
            <a:r>
              <a:rPr lang="zh-CN" altLang="zh-CN" sz="2200">
                <a:solidFill>
                  <a:srgbClr val="000000"/>
                </a:solidFill>
                <a:latin typeface="Times New Roman" panose="02020603050405020304" pitchFamily="18" charset="0"/>
                <a:cs typeface="Times New Roman" panose="02020603050405020304" pitchFamily="18" charset="0"/>
              </a:rPr>
              <a:t>西湖三面由绿色小山所环绕</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面积</a:t>
            </a:r>
            <a:r>
              <a:rPr lang="en-US" altLang="zh-CN" sz="2200">
                <a:solidFill>
                  <a:srgbClr val="000000"/>
                </a:solidFill>
                <a:latin typeface="Times New Roman" panose="02020603050405020304" pitchFamily="18" charset="0"/>
                <a:cs typeface="Times New Roman" panose="02020603050405020304" pitchFamily="18" charset="0"/>
              </a:rPr>
              <a:t>5.6</a:t>
            </a:r>
            <a:r>
              <a:rPr lang="zh-CN" altLang="zh-CN" sz="2200">
                <a:solidFill>
                  <a:srgbClr val="000000"/>
                </a:solidFill>
                <a:latin typeface="Times New Roman" panose="02020603050405020304" pitchFamily="18" charset="0"/>
                <a:cs typeface="Times New Roman" panose="02020603050405020304" pitchFamily="18" charset="0"/>
              </a:rPr>
              <a:t>平方千米</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周长</a:t>
            </a:r>
            <a:r>
              <a:rPr lang="en-US" altLang="zh-CN" sz="2200">
                <a:solidFill>
                  <a:srgbClr val="000000"/>
                </a:solidFill>
                <a:latin typeface="Times New Roman" panose="02020603050405020304" pitchFamily="18" charset="0"/>
                <a:cs typeface="Times New Roman" panose="02020603050405020304" pitchFamily="18" charset="0"/>
              </a:rPr>
              <a:t>15</a:t>
            </a:r>
            <a:r>
              <a:rPr lang="zh-CN" altLang="zh-CN" sz="2200">
                <a:solidFill>
                  <a:srgbClr val="000000"/>
                </a:solidFill>
                <a:latin typeface="Times New Roman" panose="02020603050405020304" pitchFamily="18" charset="0"/>
                <a:cs typeface="Times New Roman" panose="02020603050405020304" pitchFamily="18" charset="0"/>
              </a:rPr>
              <a:t>千米。</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6088940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26</a:t>
            </a:fld>
            <a:r>
              <a:rPr lang="en-US" altLang="zh-CN" dirty="0"/>
              <a:t>-</a:t>
            </a:r>
            <a:endParaRPr lang="zh-CN" altLang="en-US" dirty="0"/>
          </a:p>
        </p:txBody>
      </p:sp>
      <p:sp>
        <p:nvSpPr>
          <p:cNvPr id="2" name="矩形 1"/>
          <p:cNvSpPr>
            <a:spLocks noChangeAspect="1"/>
          </p:cNvSpPr>
          <p:nvPr/>
        </p:nvSpPr>
        <p:spPr>
          <a:xfrm>
            <a:off x="508000" y="2107334"/>
            <a:ext cx="8128000" cy="289733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最近你的美国笔友</a:t>
            </a:r>
            <a:r>
              <a:rPr lang="en-US" altLang="zh-CN" sz="2200">
                <a:solidFill>
                  <a:srgbClr val="000000"/>
                </a:solidFill>
                <a:latin typeface="Times New Roman" panose="02020603050405020304" pitchFamily="18" charset="0"/>
                <a:cs typeface="Times New Roman" panose="02020603050405020304" pitchFamily="18" charset="0"/>
              </a:rPr>
              <a:t>Jack</a:t>
            </a:r>
            <a:r>
              <a:rPr lang="zh-CN" altLang="zh-CN" sz="2200">
                <a:solidFill>
                  <a:srgbClr val="000000"/>
                </a:solidFill>
                <a:latin typeface="Times New Roman" panose="02020603050405020304" pitchFamily="18" charset="0"/>
                <a:cs typeface="Times New Roman" panose="02020603050405020304" pitchFamily="18" charset="0"/>
              </a:rPr>
              <a:t>发来邮件说这个暑假他想来中国旅游。请用英语给他回一封邮件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主要内容如下</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表示欢迎</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介绍长城、岳阳楼或者杭州西湖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任选一个景点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7420528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27</a:t>
            </a:fld>
            <a:r>
              <a:rPr lang="en-US" altLang="zh-CN" dirty="0"/>
              <a:t>-</a:t>
            </a:r>
            <a:endParaRPr lang="zh-CN" altLang="en-US" dirty="0"/>
          </a:p>
        </p:txBody>
      </p:sp>
      <p:sp>
        <p:nvSpPr>
          <p:cNvPr id="3" name="矩形 2"/>
          <p:cNvSpPr>
            <a:spLocks noChangeAspect="1"/>
          </p:cNvSpPr>
          <p:nvPr/>
        </p:nvSpPr>
        <p:spPr>
          <a:xfrm>
            <a:off x="508000" y="980728"/>
            <a:ext cx="8128000" cy="5741187"/>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Jack,</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very glad to hear that you are coming to China this summer holiday.You will be warmly welcomed.There are lots of famous places of interest in China for you to visit,among which 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d recommend you to visit the Great Wall.</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The Great Wall located in North China is known as one of the seven great wonders of the world,which is over 6,000 kilometers in length and 25 feet high on average.It dates back to 2700 years ago,built with earth,brick and stone to keep invaders out of ancient China.However,it is now regarded as one of the most important tourist spots across the world.</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looking forward to your coming.</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8954481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28</a:t>
            </a:fld>
            <a:r>
              <a:rPr lang="en-US" altLang="zh-CN" dirty="0"/>
              <a:t>-</a:t>
            </a:r>
            <a:endParaRPr lang="zh-CN" altLang="en-US" dirty="0"/>
          </a:p>
        </p:txBody>
      </p:sp>
      <p:sp>
        <p:nvSpPr>
          <p:cNvPr id="2" name="矩形 1"/>
          <p:cNvSpPr>
            <a:spLocks noChangeAspect="1"/>
          </p:cNvSpPr>
          <p:nvPr/>
        </p:nvSpPr>
        <p:spPr>
          <a:xfrm>
            <a:off x="508000" y="980728"/>
            <a:ext cx="8128000" cy="5741187"/>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中国元素六</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网上购物</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.online shopping</a:t>
            </a:r>
            <a:r>
              <a:rPr lang="zh-CN" altLang="zh-CN" sz="2200">
                <a:solidFill>
                  <a:srgbClr val="000000"/>
                </a:solidFill>
                <a:latin typeface="Times New Roman" panose="02020603050405020304" pitchFamily="18" charset="0"/>
                <a:cs typeface="Times New Roman" panose="02020603050405020304" pitchFamily="18" charset="0"/>
              </a:rPr>
              <a:t>网上购物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.deliver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递送</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.convenience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方便</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.popularization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通俗化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大众化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普及</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.online payment </a:t>
            </a:r>
            <a:r>
              <a:rPr lang="zh-CN" altLang="zh-CN" sz="2200">
                <a:solidFill>
                  <a:srgbClr val="000000"/>
                </a:solidFill>
                <a:latin typeface="Times New Roman" panose="02020603050405020304" pitchFamily="18" charset="0"/>
                <a:cs typeface="Times New Roman" panose="02020603050405020304" pitchFamily="18" charset="0"/>
              </a:rPr>
              <a:t>网上支付</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.pay in cash </a:t>
            </a:r>
            <a:r>
              <a:rPr lang="zh-CN" altLang="zh-CN" sz="2200">
                <a:solidFill>
                  <a:srgbClr val="000000"/>
                </a:solidFill>
                <a:latin typeface="Times New Roman" panose="02020603050405020304" pitchFamily="18" charset="0"/>
                <a:cs typeface="Times New Roman" panose="02020603050405020304" pitchFamily="18" charset="0"/>
              </a:rPr>
              <a:t>现金支付</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.reliable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可靠的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.trustworthy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值得信任的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.try on </a:t>
            </a:r>
            <a:r>
              <a:rPr lang="zh-CN" altLang="zh-CN" sz="2200">
                <a:solidFill>
                  <a:srgbClr val="000000"/>
                </a:solidFill>
                <a:latin typeface="Times New Roman" panose="02020603050405020304" pitchFamily="18" charset="0"/>
                <a:cs typeface="Times New Roman" panose="02020603050405020304" pitchFamily="18" charset="0"/>
              </a:rPr>
              <a:t>试穿</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.wait in a long line</a:t>
            </a:r>
            <a:r>
              <a:rPr lang="zh-CN" altLang="zh-CN" sz="2200">
                <a:solidFill>
                  <a:srgbClr val="000000"/>
                </a:solidFill>
                <a:latin typeface="Times New Roman" panose="02020603050405020304" pitchFamily="18" charset="0"/>
                <a:cs typeface="Times New Roman" panose="02020603050405020304" pitchFamily="18" charset="0"/>
              </a:rPr>
              <a:t>排长队等候</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.be accustomed to </a:t>
            </a:r>
            <a:r>
              <a:rPr lang="zh-CN" altLang="zh-CN" sz="2200">
                <a:solidFill>
                  <a:srgbClr val="000000"/>
                </a:solidFill>
                <a:latin typeface="Times New Roman" panose="02020603050405020304" pitchFamily="18" charset="0"/>
                <a:cs typeface="Times New Roman" panose="02020603050405020304" pitchFamily="18" charset="0"/>
              </a:rPr>
              <a:t>习惯于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.increase the risk of items</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 damage </a:t>
            </a:r>
            <a:r>
              <a:rPr lang="zh-CN" altLang="zh-CN" sz="2200">
                <a:solidFill>
                  <a:srgbClr val="000000"/>
                </a:solidFill>
                <a:latin typeface="Times New Roman" panose="02020603050405020304" pitchFamily="18" charset="0"/>
                <a:cs typeface="Times New Roman" panose="02020603050405020304" pitchFamily="18" charset="0"/>
              </a:rPr>
              <a:t>增加了物品损坏的危险</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777779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29</a:t>
            </a:fld>
            <a:r>
              <a:rPr lang="en-US" altLang="zh-CN" dirty="0"/>
              <a:t>-</a:t>
            </a:r>
            <a:endParaRPr lang="zh-CN" altLang="en-US" dirty="0"/>
          </a:p>
        </p:txBody>
      </p:sp>
      <p:sp>
        <p:nvSpPr>
          <p:cNvPr id="2" name="矩形 1"/>
          <p:cNvSpPr>
            <a:spLocks noChangeAspect="1"/>
          </p:cNvSpPr>
          <p:nvPr/>
        </p:nvSpPr>
        <p:spPr>
          <a:xfrm>
            <a:off x="508000" y="1302338"/>
            <a:ext cx="8128000" cy="450732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.With the development of the Internet and the popularization of computers,shopping on the Internet has increasingly become popular in our life.</a:t>
            </a:r>
            <a:r>
              <a:rPr lang="zh-CN" altLang="zh-CN" sz="2200">
                <a:solidFill>
                  <a:srgbClr val="000000"/>
                </a:solidFill>
                <a:latin typeface="Times New Roman" panose="02020603050405020304" pitchFamily="18" charset="0"/>
                <a:cs typeface="Times New Roman" panose="02020603050405020304" pitchFamily="18" charset="0"/>
              </a:rPr>
              <a:t>附着网络的发展和计算机的普及</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在我们生活中网上购物越来越受欢迎。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.Online shopping is especially desirable to the old,the sick and the busy people who cannot go to the shops in person.</a:t>
            </a:r>
            <a:r>
              <a:rPr lang="zh-CN" altLang="zh-CN" sz="2200">
                <a:solidFill>
                  <a:srgbClr val="000000"/>
                </a:solidFill>
                <a:latin typeface="Times New Roman" panose="02020603050405020304" pitchFamily="18" charset="0"/>
                <a:cs typeface="Times New Roman" panose="02020603050405020304" pitchFamily="18" charset="0"/>
              </a:rPr>
              <a:t>网上购物对于不能亲自去商店的老人、病人和忙碌的人们来说尤其适合。</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.The main disadvantage of online shopping is that you cannot actually see the products you are buying or check their quality.</a:t>
            </a:r>
            <a:r>
              <a:rPr lang="zh-CN" altLang="zh-CN" sz="2200">
                <a:solidFill>
                  <a:srgbClr val="000000"/>
                </a:solidFill>
                <a:latin typeface="Times New Roman" panose="02020603050405020304" pitchFamily="18" charset="0"/>
                <a:cs typeface="Times New Roman" panose="02020603050405020304" pitchFamily="18" charset="0"/>
              </a:rPr>
              <a:t>在线购物的主要缺点是你实际上看不到要购买的产品或检查其质量。</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066490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a:t>
            </a:fld>
            <a:r>
              <a:rPr lang="en-US" altLang="zh-CN" dirty="0"/>
              <a:t>-</a:t>
            </a:r>
            <a:endParaRPr lang="zh-CN" altLang="en-US" dirty="0"/>
          </a:p>
        </p:txBody>
      </p:sp>
      <p:sp>
        <p:nvSpPr>
          <p:cNvPr id="2" name="矩形 1"/>
          <p:cNvSpPr>
            <a:spLocks noChangeAspect="1"/>
          </p:cNvSpPr>
          <p:nvPr/>
        </p:nvSpPr>
        <p:spPr>
          <a:xfrm>
            <a:off x="508000" y="2310467"/>
            <a:ext cx="8128000" cy="249106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.moral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寓意</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.Confucius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孔子</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The</a:t>
            </a:r>
            <a:r>
              <a:rPr lang="en-US" altLang="zh-CN" sz="2200">
                <a:solidFill>
                  <a:srgbClr val="000000"/>
                </a:solidFill>
                <a:latin typeface="Times New Roman" panose="02020603050405020304" pitchFamily="18" charset="0"/>
                <a:cs typeface="Times New Roman" panose="02020603050405020304" pitchFamily="18" charset="0"/>
              </a:rPr>
              <a:t> </a:t>
            </a:r>
            <a:r>
              <a:rPr lang="en-US" altLang="zh-CN" sz="2200" i="1">
                <a:solidFill>
                  <a:srgbClr val="000000"/>
                </a:solidFill>
                <a:latin typeface="Times New Roman" panose="02020603050405020304" pitchFamily="18" charset="0"/>
                <a:cs typeface="Times New Roman" panose="02020603050405020304" pitchFamily="18" charset="0"/>
              </a:rPr>
              <a:t>Analects</a:t>
            </a:r>
            <a:r>
              <a:rPr lang="en-US" altLang="zh-CN" sz="2200">
                <a:solidFill>
                  <a:srgbClr val="000000"/>
                </a:solidFill>
                <a:latin typeface="Times New Roman" panose="02020603050405020304" pitchFamily="18" charset="0"/>
                <a:cs typeface="Times New Roman" panose="02020603050405020304" pitchFamily="18" charset="0"/>
              </a:rPr>
              <a:t> </a:t>
            </a:r>
            <a:r>
              <a:rPr lang="en-US" altLang="zh-CN" sz="2200" i="1">
                <a:solidFill>
                  <a:srgbClr val="000000"/>
                </a:solidFill>
                <a:latin typeface="Times New Roman" panose="02020603050405020304" pitchFamily="18" charset="0"/>
                <a:cs typeface="Times New Roman" panose="02020603050405020304" pitchFamily="18" charset="0"/>
              </a:rPr>
              <a:t>of</a:t>
            </a:r>
            <a:r>
              <a:rPr lang="en-US" altLang="zh-CN" sz="2200">
                <a:solidFill>
                  <a:srgbClr val="000000"/>
                </a:solidFill>
                <a:latin typeface="Times New Roman" panose="02020603050405020304" pitchFamily="18" charset="0"/>
                <a:cs typeface="Times New Roman" panose="02020603050405020304" pitchFamily="18" charset="0"/>
              </a:rPr>
              <a:t> </a:t>
            </a:r>
            <a:r>
              <a:rPr lang="en-US" altLang="zh-CN" sz="2200" i="1">
                <a:solidFill>
                  <a:srgbClr val="000000"/>
                </a:solidFill>
                <a:latin typeface="Times New Roman" panose="02020603050405020304" pitchFamily="18" charset="0"/>
                <a:cs typeface="Times New Roman" panose="02020603050405020304" pitchFamily="18" charset="0"/>
              </a:rPr>
              <a:t>Confucius</a:t>
            </a:r>
            <a:r>
              <a:rPr lang="zh-CN" altLang="zh-CN" sz="2200">
                <a:solidFill>
                  <a:srgbClr val="000000"/>
                </a:solidFill>
                <a:latin typeface="Times New Roman" panose="02020603050405020304" pitchFamily="18" charset="0"/>
                <a:cs typeface="Times New Roman" panose="02020603050405020304" pitchFamily="18" charset="0"/>
              </a:rPr>
              <a:t>《论语》</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13</a:t>
            </a:r>
            <a:r>
              <a:rPr lang="en-US" altLang="zh-CN" sz="2200">
                <a:solidFill>
                  <a:srgbClr val="000000"/>
                </a:solidFill>
                <a:latin typeface="Times New Roman" panose="02020603050405020304" pitchFamily="18" charset="0"/>
                <a:cs typeface="Times New Roman" panose="02020603050405020304" pitchFamily="18" charset="0"/>
              </a:rPr>
              <a:t>.rhyme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押韵</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14</a:t>
            </a:r>
            <a:r>
              <a:rPr lang="en-US" altLang="zh-CN" sz="2200">
                <a:solidFill>
                  <a:srgbClr val="000000"/>
                </a:solidFill>
                <a:latin typeface="Times New Roman" panose="02020603050405020304" pitchFamily="18" charset="0"/>
                <a:cs typeface="Times New Roman" panose="02020603050405020304" pitchFamily="18" charset="0"/>
              </a:rPr>
              <a:t>.reflect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反映</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15</a:t>
            </a:r>
            <a:r>
              <a:rPr lang="en-US" altLang="zh-CN" sz="2200">
                <a:solidFill>
                  <a:srgbClr val="000000"/>
                </a:solidFill>
                <a:latin typeface="Times New Roman" panose="02020603050405020304" pitchFamily="18" charset="0"/>
                <a:cs typeface="Times New Roman" panose="02020603050405020304" pitchFamily="18" charset="0"/>
              </a:rPr>
              <a:t>.the four Chinese literature classics </a:t>
            </a:r>
            <a:r>
              <a:rPr lang="zh-CN" altLang="zh-CN" sz="2200">
                <a:solidFill>
                  <a:srgbClr val="000000"/>
                </a:solidFill>
                <a:latin typeface="Times New Roman" panose="02020603050405020304" pitchFamily="18" charset="0"/>
                <a:cs typeface="Times New Roman" panose="02020603050405020304" pitchFamily="18" charset="0"/>
              </a:rPr>
              <a:t>中国四大名著</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8318839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30</a:t>
            </a:fld>
            <a:r>
              <a:rPr lang="en-US" altLang="zh-CN" dirty="0"/>
              <a:t>-</a:t>
            </a:r>
            <a:endParaRPr lang="zh-CN" altLang="en-US" dirty="0"/>
          </a:p>
        </p:txBody>
      </p:sp>
      <p:sp>
        <p:nvSpPr>
          <p:cNvPr id="2" name="矩形 1"/>
          <p:cNvSpPr>
            <a:spLocks noChangeAspect="1"/>
          </p:cNvSpPr>
          <p:nvPr/>
        </p:nvSpPr>
        <p:spPr>
          <a:xfrm>
            <a:off x="508000" y="2107334"/>
            <a:ext cx="8128000" cy="289733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.Helping save people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time to pay bills,online payment is carried out only with a mobile phone,so that you can make it anywhere you like.</a:t>
            </a:r>
            <a:r>
              <a:rPr lang="zh-CN" altLang="zh-CN" sz="2200">
                <a:solidFill>
                  <a:srgbClr val="000000"/>
                </a:solidFill>
                <a:latin typeface="Times New Roman" panose="02020603050405020304" pitchFamily="18" charset="0"/>
                <a:cs typeface="Times New Roman" panose="02020603050405020304" pitchFamily="18" charset="0"/>
              </a:rPr>
              <a:t>为了帮助人们节省付账时间</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在线支付仅通过移动电话便可进行</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因此你可以随心所欲地进行支付。</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.Internet shopping offers a number of benefits for the consumers,among which the most important is convenience.</a:t>
            </a:r>
            <a:r>
              <a:rPr lang="zh-CN" altLang="zh-CN" sz="2200">
                <a:solidFill>
                  <a:srgbClr val="000000"/>
                </a:solidFill>
                <a:latin typeface="Times New Roman" panose="02020603050405020304" pitchFamily="18" charset="0"/>
                <a:cs typeface="Times New Roman" panose="02020603050405020304" pitchFamily="18" charset="0"/>
              </a:rPr>
              <a:t>网上购物为消费者提供了许多便利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其中最为重要的便利就是方便。</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1426403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31</a:t>
            </a:fld>
            <a:r>
              <a:rPr lang="en-US" altLang="zh-CN" dirty="0"/>
              <a:t>-</a:t>
            </a:r>
            <a:endParaRPr lang="zh-CN" altLang="en-US" dirty="0"/>
          </a:p>
        </p:txBody>
      </p:sp>
      <p:sp>
        <p:nvSpPr>
          <p:cNvPr id="4" name="矩形 3"/>
          <p:cNvSpPr>
            <a:spLocks noChangeAspect="1"/>
          </p:cNvSpPr>
          <p:nvPr/>
        </p:nvSpPr>
        <p:spPr>
          <a:xfrm>
            <a:off x="508000" y="1701069"/>
            <a:ext cx="8128000" cy="370986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假如你是李华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你的加拿大网友</a:t>
            </a:r>
            <a:r>
              <a:rPr lang="en-US" altLang="zh-CN" sz="2200">
                <a:solidFill>
                  <a:srgbClr val="000000"/>
                </a:solidFill>
                <a:latin typeface="Times New Roman" panose="02020603050405020304" pitchFamily="18" charset="0"/>
                <a:cs typeface="Times New Roman" panose="02020603050405020304" pitchFamily="18" charset="0"/>
              </a:rPr>
              <a:t>Bruce</a:t>
            </a:r>
            <a:r>
              <a:rPr lang="zh-CN" altLang="zh-CN" sz="2200">
                <a:solidFill>
                  <a:srgbClr val="000000"/>
                </a:solidFill>
                <a:latin typeface="Times New Roman" panose="02020603050405020304" pitchFamily="18" charset="0"/>
                <a:cs typeface="Times New Roman" panose="02020603050405020304" pitchFamily="18" charset="0"/>
              </a:rPr>
              <a:t>将来中国出差</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给你发来电子邮件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询问他是否需要带许多现金。请你回信</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内容包括</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不必带太多现金</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使用移动支付</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刷脸支付已成为新的潮流</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祝愿对方在中国工作愉快。</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703698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32</a:t>
            </a:fld>
            <a:r>
              <a:rPr lang="en-US" altLang="zh-CN" dirty="0"/>
              <a:t>-</a:t>
            </a:r>
            <a:endParaRPr lang="zh-CN" altLang="en-US" dirty="0"/>
          </a:p>
        </p:txBody>
      </p:sp>
      <p:sp>
        <p:nvSpPr>
          <p:cNvPr id="2" name="矩形 1"/>
          <p:cNvSpPr>
            <a:spLocks noChangeAspect="1"/>
          </p:cNvSpPr>
          <p:nvPr/>
        </p:nvSpPr>
        <p:spPr>
          <a:xfrm>
            <a:off x="508000" y="1124744"/>
            <a:ext cx="8128000" cy="5334922"/>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Bruce,</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Hearing that you will be on a business trip in China,I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glad to extend my sincerest welcome.</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Since China has come into the non-cash age,you don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have to carry much cash on you.Chinese people are used to all kinds of mobile payments,of which paying by scanning faces is the new trend.Open an account in a bank of China in advance and you can buy the products you want.By scanning your face,the machine can identify you by your facial features.It is obvious that you don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need to waste much time waiting in line.How convenient it is!</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Wish you have a nice trip in China.</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0884267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33</a:t>
            </a:fld>
            <a:r>
              <a:rPr lang="en-US" altLang="zh-CN" dirty="0"/>
              <a:t>-</a:t>
            </a:r>
            <a:endParaRPr lang="zh-CN" altLang="en-US" dirty="0"/>
          </a:p>
        </p:txBody>
      </p:sp>
      <p:sp>
        <p:nvSpPr>
          <p:cNvPr id="2" name="矩形 1"/>
          <p:cNvSpPr>
            <a:spLocks noChangeAspect="1"/>
          </p:cNvSpPr>
          <p:nvPr/>
        </p:nvSpPr>
        <p:spPr>
          <a:xfrm>
            <a:off x="508000" y="1091672"/>
            <a:ext cx="8128000" cy="4928657"/>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中国元素七</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中国高铁</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.passenger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乘客</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.high-speed train </a:t>
            </a:r>
            <a:r>
              <a:rPr lang="zh-CN" altLang="zh-CN" sz="2200">
                <a:solidFill>
                  <a:srgbClr val="000000"/>
                </a:solidFill>
                <a:latin typeface="Times New Roman" panose="02020603050405020304" pitchFamily="18" charset="0"/>
                <a:cs typeface="Times New Roman" panose="02020603050405020304" pitchFamily="18" charset="0"/>
              </a:rPr>
              <a:t>高铁</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.service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服务</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.go through </a:t>
            </a:r>
            <a:r>
              <a:rPr lang="zh-CN" altLang="zh-CN" sz="2200">
                <a:solidFill>
                  <a:srgbClr val="000000"/>
                </a:solidFill>
                <a:latin typeface="Times New Roman" panose="02020603050405020304" pitchFamily="18" charset="0"/>
                <a:cs typeface="Times New Roman" panose="02020603050405020304" pitchFamily="18" charset="0"/>
              </a:rPr>
              <a:t>穿越</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.facility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设施</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.leave a good impression </a:t>
            </a:r>
            <a:r>
              <a:rPr lang="zh-CN" altLang="zh-CN" sz="2200">
                <a:solidFill>
                  <a:srgbClr val="000000"/>
                </a:solidFill>
                <a:latin typeface="Times New Roman" panose="02020603050405020304" pitchFamily="18" charset="0"/>
                <a:cs typeface="Times New Roman" panose="02020603050405020304" pitchFamily="18" charset="0"/>
              </a:rPr>
              <a:t>留下很好的印象</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.safe and comfortable </a:t>
            </a:r>
            <a:r>
              <a:rPr lang="zh-CN" altLang="zh-CN" sz="2200">
                <a:solidFill>
                  <a:srgbClr val="000000"/>
                </a:solidFill>
                <a:latin typeface="Times New Roman" panose="02020603050405020304" pitchFamily="18" charset="0"/>
                <a:cs typeface="Times New Roman" panose="02020603050405020304" pitchFamily="18" charset="0"/>
              </a:rPr>
              <a:t>安全舒适</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.at a speed of</a:t>
            </a:r>
            <a:r>
              <a:rPr lang="zh-CN" altLang="zh-CN" sz="2200">
                <a:solidFill>
                  <a:srgbClr val="000000"/>
                </a:solidFill>
                <a:latin typeface="Times New Roman" panose="02020603050405020304" pitchFamily="18" charset="0"/>
                <a:cs typeface="Times New Roman" panose="02020603050405020304" pitchFamily="18" charset="0"/>
              </a:rPr>
              <a:t>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速度</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.cover a distance of</a:t>
            </a:r>
            <a:r>
              <a:rPr lang="zh-CN" altLang="zh-CN" sz="2200">
                <a:solidFill>
                  <a:srgbClr val="000000"/>
                </a:solidFill>
                <a:latin typeface="Times New Roman" panose="02020603050405020304" pitchFamily="18" charset="0"/>
                <a:cs typeface="Times New Roman" panose="02020603050405020304" pitchFamily="18" charset="0"/>
              </a:rPr>
              <a:t>走完</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的距离</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.feel at home</a:t>
            </a:r>
            <a:r>
              <a:rPr lang="zh-CN" altLang="zh-CN" sz="2200">
                <a:solidFill>
                  <a:srgbClr val="000000"/>
                </a:solidFill>
                <a:latin typeface="Times New Roman" panose="02020603050405020304" pitchFamily="18" charset="0"/>
                <a:cs typeface="Times New Roman" panose="02020603050405020304" pitchFamily="18" charset="0"/>
              </a:rPr>
              <a:t>感到自在</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1811374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34</a:t>
            </a:fld>
            <a:r>
              <a:rPr lang="en-US" altLang="zh-CN" dirty="0"/>
              <a:t>-</a:t>
            </a:r>
            <a:endParaRPr lang="zh-CN" altLang="en-US" dirty="0"/>
          </a:p>
        </p:txBody>
      </p:sp>
      <p:sp>
        <p:nvSpPr>
          <p:cNvPr id="2" name="矩形 1"/>
          <p:cNvSpPr>
            <a:spLocks noChangeAspect="1"/>
          </p:cNvSpPr>
          <p:nvPr/>
        </p:nvSpPr>
        <p:spPr>
          <a:xfrm>
            <a:off x="508000" y="1099206"/>
            <a:ext cx="8128000" cy="491358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.There are more than twice as many high-speed trains in China as the rest of the world combined.</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中国拥有高铁的数量是其他国家高铁数量总和的两倍多。</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.China</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technology on building the railway is leading the rest of the world and there is no sign that any other country could surpass China</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position in near future.</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中国在建设铁路的技术上领跑世界</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并且在近期内没有国家可以超过中国。</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.Clean and stable,the high-speed train runs at an amazing speed that you cannot really realize.</a:t>
            </a:r>
            <a:r>
              <a:rPr lang="zh-CN" altLang="zh-CN" sz="2200">
                <a:solidFill>
                  <a:srgbClr val="000000"/>
                </a:solidFill>
                <a:latin typeface="Times New Roman" panose="02020603050405020304" pitchFamily="18" charset="0"/>
                <a:cs typeface="Times New Roman" panose="02020603050405020304" pitchFamily="18" charset="0"/>
              </a:rPr>
              <a:t>高铁干净且平稳</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并以你不会真正意识到的令人吃惊的速度行驶。</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0660737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35</a:t>
            </a:fld>
            <a:r>
              <a:rPr lang="en-US" altLang="zh-CN" dirty="0"/>
              <a:t>-</a:t>
            </a:r>
            <a:endParaRPr lang="zh-CN" altLang="en-US" dirty="0"/>
          </a:p>
        </p:txBody>
      </p:sp>
      <p:sp>
        <p:nvSpPr>
          <p:cNvPr id="2" name="矩形 1"/>
          <p:cNvSpPr>
            <a:spLocks noChangeAspect="1"/>
          </p:cNvSpPr>
          <p:nvPr/>
        </p:nvSpPr>
        <p:spPr>
          <a:xfrm>
            <a:off x="508000" y="2107334"/>
            <a:ext cx="8128000" cy="289733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.Various facilities on the high-speed train serve to offer you a safe and comfortable trip,making it seem shorter.</a:t>
            </a:r>
            <a:r>
              <a:rPr lang="zh-CN" altLang="zh-CN" sz="2200">
                <a:solidFill>
                  <a:srgbClr val="000000"/>
                </a:solidFill>
                <a:latin typeface="Times New Roman" panose="02020603050405020304" pitchFamily="18" charset="0"/>
                <a:cs typeface="Times New Roman" panose="02020603050405020304" pitchFamily="18" charset="0"/>
              </a:rPr>
              <a:t>高铁上的各种设施可确保你的旅途安全舒适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让你的旅途似乎变得更短。</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.The speed of Fuxinghao can reach 350 kilometres an hour,the fastest speed in the world now,which will enable you to arrive within only five hours.</a:t>
            </a:r>
            <a:r>
              <a:rPr lang="zh-CN" altLang="zh-CN" sz="2200">
                <a:solidFill>
                  <a:srgbClr val="000000"/>
                </a:solidFill>
                <a:latin typeface="Times New Roman" panose="02020603050405020304" pitchFamily="18" charset="0"/>
                <a:cs typeface="Times New Roman" panose="02020603050405020304" pitchFamily="18" charset="0"/>
              </a:rPr>
              <a:t>复兴号的时速可以达到</a:t>
            </a:r>
            <a:r>
              <a:rPr lang="en-US" altLang="zh-CN" sz="2200">
                <a:solidFill>
                  <a:srgbClr val="000000"/>
                </a:solidFill>
                <a:latin typeface="Times New Roman" panose="02020603050405020304" pitchFamily="18" charset="0"/>
                <a:cs typeface="Times New Roman" panose="02020603050405020304" pitchFamily="18" charset="0"/>
              </a:rPr>
              <a:t>350</a:t>
            </a:r>
            <a:r>
              <a:rPr lang="zh-CN" altLang="zh-CN" sz="2200">
                <a:solidFill>
                  <a:srgbClr val="000000"/>
                </a:solidFill>
                <a:latin typeface="Times New Roman" panose="02020603050405020304" pitchFamily="18" charset="0"/>
                <a:cs typeface="Times New Roman" panose="02020603050405020304" pitchFamily="18" charset="0"/>
              </a:rPr>
              <a:t>千米</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这是目前世界上最快的速度</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使你仅需</a:t>
            </a:r>
            <a:r>
              <a:rPr lang="en-US" altLang="zh-CN" sz="2200">
                <a:solidFill>
                  <a:srgbClr val="000000"/>
                </a:solidFill>
                <a:latin typeface="Times New Roman" panose="02020603050405020304" pitchFamily="18" charset="0"/>
                <a:cs typeface="Times New Roman" panose="02020603050405020304" pitchFamily="18" charset="0"/>
              </a:rPr>
              <a:t>5</a:t>
            </a:r>
            <a:r>
              <a:rPr lang="zh-CN" altLang="zh-CN" sz="2200">
                <a:solidFill>
                  <a:srgbClr val="000000"/>
                </a:solidFill>
                <a:latin typeface="Times New Roman" panose="02020603050405020304" pitchFamily="18" charset="0"/>
                <a:cs typeface="Times New Roman" panose="02020603050405020304" pitchFamily="18" charset="0"/>
              </a:rPr>
              <a:t>个小时便可到达。</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3872009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36</a:t>
            </a:fld>
            <a:r>
              <a:rPr lang="en-US" altLang="zh-CN" dirty="0"/>
              <a:t>-</a:t>
            </a:r>
            <a:endParaRPr lang="zh-CN" altLang="en-US" dirty="0"/>
          </a:p>
        </p:txBody>
      </p:sp>
      <p:sp>
        <p:nvSpPr>
          <p:cNvPr id="2" name="矩形 1"/>
          <p:cNvSpPr>
            <a:spLocks noChangeAspect="1"/>
          </p:cNvSpPr>
          <p:nvPr/>
        </p:nvSpPr>
        <p:spPr>
          <a:xfrm>
            <a:off x="508000" y="1497936"/>
            <a:ext cx="8128000" cy="411612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假如你是上海育才中学的李华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你的英国网友</a:t>
            </a:r>
            <a:r>
              <a:rPr lang="en-US" altLang="zh-CN" sz="2200">
                <a:solidFill>
                  <a:srgbClr val="000000"/>
                </a:solidFill>
                <a:latin typeface="Times New Roman" panose="02020603050405020304" pitchFamily="18" charset="0"/>
                <a:cs typeface="Times New Roman" panose="02020603050405020304" pitchFamily="18" charset="0"/>
              </a:rPr>
              <a:t>Alice</a:t>
            </a:r>
            <a:r>
              <a:rPr lang="zh-CN" altLang="zh-CN" sz="2200">
                <a:solidFill>
                  <a:srgbClr val="000000"/>
                </a:solidFill>
                <a:latin typeface="Times New Roman" panose="02020603050405020304" pitchFamily="18" charset="0"/>
                <a:cs typeface="Times New Roman" panose="02020603050405020304" pitchFamily="18" charset="0"/>
              </a:rPr>
              <a:t>在北京当交流生</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她给你发来邮件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想在周末到上海度假</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咨询你最好的出行方式</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请你给她回封邮件。内容包括</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表示欢迎</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推荐出行方式</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乘坐高铁</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说明推荐原因。</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0608279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37</a:t>
            </a:fld>
            <a:r>
              <a:rPr lang="en-US" altLang="zh-CN" dirty="0"/>
              <a:t>-</a:t>
            </a:r>
            <a:endParaRPr lang="zh-CN" altLang="en-US" dirty="0"/>
          </a:p>
        </p:txBody>
      </p:sp>
      <p:sp>
        <p:nvSpPr>
          <p:cNvPr id="3" name="矩形 2"/>
          <p:cNvSpPr>
            <a:spLocks noChangeAspect="1"/>
          </p:cNvSpPr>
          <p:nvPr/>
        </p:nvSpPr>
        <p:spPr>
          <a:xfrm>
            <a:off x="508000" y="980728"/>
            <a:ext cx="8128000" cy="5741187"/>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Alice,</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Having heard that you are coming to Shanghai for a holiday this weekend,I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d like to extend my heartiest welcome to you.</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As for the means of transport from Beijing to Shanghai,I think the high-speed railway train is your best choice.For one thing,the speed of Fuxinghao can reach 350 kilometres per hour,the fastest speed in the world now,which will enable you to arrive within only five hours.For another,various facilities on the train serve to make your trip safe and comfortable.Furthermore,the warm and attentive service will surely impress you deeply and make you feel at home.</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wish you a safe and pleasant journey to Shanghai.Looking forward to seeing you soon.</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7742385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38</a:t>
            </a:fld>
            <a:r>
              <a:rPr lang="en-US" altLang="zh-CN" dirty="0"/>
              <a:t>-</a:t>
            </a:r>
            <a:endParaRPr lang="zh-CN" altLang="en-US" dirty="0"/>
          </a:p>
        </p:txBody>
      </p:sp>
      <p:sp>
        <p:nvSpPr>
          <p:cNvPr id="2" name="矩形 1"/>
          <p:cNvSpPr>
            <a:spLocks noChangeAspect="1"/>
          </p:cNvSpPr>
          <p:nvPr/>
        </p:nvSpPr>
        <p:spPr>
          <a:xfrm>
            <a:off x="508000" y="1118414"/>
            <a:ext cx="8128000" cy="5334922"/>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中国元素八</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一带一路</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.the Belt and Road Initiative “</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.put forward </a:t>
            </a:r>
            <a:r>
              <a:rPr lang="zh-CN" altLang="zh-CN" sz="2200">
                <a:solidFill>
                  <a:srgbClr val="000000"/>
                </a:solidFill>
                <a:latin typeface="Times New Roman" panose="02020603050405020304" pitchFamily="18" charset="0"/>
                <a:cs typeface="Times New Roman" panose="02020603050405020304" pitchFamily="18" charset="0"/>
              </a:rPr>
              <a:t>提出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.function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功能</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.relevant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相关的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.the Silk Road </a:t>
            </a:r>
            <a:r>
              <a:rPr lang="zh-CN" altLang="zh-CN" sz="2200">
                <a:solidFill>
                  <a:srgbClr val="000000"/>
                </a:solidFill>
                <a:latin typeface="Times New Roman" panose="02020603050405020304" pitchFamily="18" charset="0"/>
                <a:cs typeface="Times New Roman" panose="02020603050405020304" pitchFamily="18" charset="0"/>
              </a:rPr>
              <a:t>丝绸之路</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.economic and cultural development of the world </a:t>
            </a:r>
            <a:r>
              <a:rPr lang="zh-CN" altLang="zh-CN" sz="2200">
                <a:solidFill>
                  <a:srgbClr val="000000"/>
                </a:solidFill>
                <a:latin typeface="Times New Roman" panose="02020603050405020304" pitchFamily="18" charset="0"/>
                <a:cs typeface="Times New Roman" panose="02020603050405020304" pitchFamily="18" charset="0"/>
              </a:rPr>
              <a:t>世界经济文化发展</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.strengthen effective cooperation </a:t>
            </a:r>
            <a:r>
              <a:rPr lang="zh-CN" altLang="zh-CN" sz="2200">
                <a:solidFill>
                  <a:srgbClr val="000000"/>
                </a:solidFill>
                <a:latin typeface="Times New Roman" panose="02020603050405020304" pitchFamily="18" charset="0"/>
                <a:cs typeface="Times New Roman" panose="02020603050405020304" pitchFamily="18" charset="0"/>
              </a:rPr>
              <a:t>加强有效合作</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.be proud of</a:t>
            </a:r>
            <a:r>
              <a:rPr lang="zh-CN" altLang="zh-CN" sz="2200">
                <a:solidFill>
                  <a:srgbClr val="000000"/>
                </a:solidFill>
                <a:latin typeface="Times New Roman" panose="02020603050405020304" pitchFamily="18" charset="0"/>
                <a:cs typeface="Times New Roman" panose="02020603050405020304" pitchFamily="18" charset="0"/>
              </a:rPr>
              <a:t>因</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而自豪</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.promote the communication </a:t>
            </a:r>
            <a:r>
              <a:rPr lang="zh-CN" altLang="zh-CN" sz="2200">
                <a:solidFill>
                  <a:srgbClr val="000000"/>
                </a:solidFill>
                <a:latin typeface="Times New Roman" panose="02020603050405020304" pitchFamily="18" charset="0"/>
                <a:cs typeface="Times New Roman" panose="02020603050405020304" pitchFamily="18" charset="0"/>
              </a:rPr>
              <a:t>促进交流</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.have an effect on</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有影响</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8889906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39</a:t>
            </a:fld>
            <a:r>
              <a:rPr lang="en-US" altLang="zh-CN" dirty="0"/>
              <a:t>-</a:t>
            </a:r>
            <a:endParaRPr lang="zh-CN" altLang="en-US" dirty="0"/>
          </a:p>
        </p:txBody>
      </p:sp>
      <p:sp>
        <p:nvSpPr>
          <p:cNvPr id="2" name="矩形 1"/>
          <p:cNvSpPr>
            <a:spLocks noChangeAspect="1"/>
          </p:cNvSpPr>
          <p:nvPr/>
        </p:nvSpPr>
        <p:spPr>
          <a:xfrm>
            <a:off x="508000" y="1091672"/>
            <a:ext cx="8128000" cy="492865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.Last week,a knowledge competition on the Belt and Road Initiative was held in our school,from which we learned more about it.</a:t>
            </a:r>
            <a:r>
              <a:rPr lang="zh-CN" altLang="zh-CN" sz="2200">
                <a:solidFill>
                  <a:srgbClr val="000000"/>
                </a:solidFill>
                <a:latin typeface="Times New Roman" panose="02020603050405020304" pitchFamily="18" charset="0"/>
                <a:cs typeface="Times New Roman" panose="02020603050405020304" pitchFamily="18" charset="0"/>
              </a:rPr>
              <a:t>上周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我们学校举行了一次关于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倡议的知识竞赛</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我们从中学到了很多相关知识。</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.The Belt and Road Initiative aims to strengthen effective cooperation with our neighboring countries and promote Chinese culture in an effective way.“</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倡议旨在加强与邻国的有效合作</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以有效的方式弘扬中华文化。</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.Dating back to the Neolithic Age,silk has a long history and not only is it elegant but it is also environmental.</a:t>
            </a:r>
            <a:r>
              <a:rPr lang="zh-CN" altLang="zh-CN" sz="2200">
                <a:solidFill>
                  <a:srgbClr val="000000"/>
                </a:solidFill>
                <a:latin typeface="Times New Roman" panose="02020603050405020304" pitchFamily="18" charset="0"/>
                <a:cs typeface="Times New Roman" panose="02020603050405020304" pitchFamily="18" charset="0"/>
              </a:rPr>
              <a:t>丝绸可以追溯到新石器时代</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其历史悠久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不仅优雅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而且还具有环保性。</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2201298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4</a:t>
            </a:fld>
            <a:r>
              <a:rPr lang="en-US" altLang="zh-CN" dirty="0"/>
              <a:t>-</a:t>
            </a:r>
            <a:endParaRPr lang="zh-CN" altLang="en-US" dirty="0"/>
          </a:p>
        </p:txBody>
      </p:sp>
      <p:sp>
        <p:nvSpPr>
          <p:cNvPr id="2" name="矩形 1"/>
          <p:cNvSpPr>
            <a:spLocks noChangeAspect="1"/>
          </p:cNvSpPr>
          <p:nvPr/>
        </p:nvSpPr>
        <p:spPr>
          <a:xfrm>
            <a:off x="508000" y="1302338"/>
            <a:ext cx="8128000" cy="450732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.We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re scheduled to study Tang and Song poetry twice a week,which will without doubt benefit you.</a:t>
            </a:r>
            <a:r>
              <a:rPr lang="zh-CN" altLang="zh-CN" sz="2200">
                <a:solidFill>
                  <a:srgbClr val="000000"/>
                </a:solidFill>
                <a:latin typeface="Times New Roman" panose="02020603050405020304" pitchFamily="18" charset="0"/>
                <a:cs typeface="Times New Roman" panose="02020603050405020304" pitchFamily="18" charset="0"/>
              </a:rPr>
              <a:t>我们计划一周学习两次唐诗宋词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这毫无疑问会让你受益。</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.Now that you are so interested in Confucius,I will send you some works by him so that you can understand him better.</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既然你对孔子如此感兴趣</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我送一些他的作品给你</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以便于你能更好地了解他。</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.The Chinese idiom Wo Xin Chang Dan tells a story about a king named Gou Jian in Chunqiu Period.</a:t>
            </a:r>
            <a:r>
              <a:rPr lang="zh-CN" altLang="zh-CN" sz="2200">
                <a:solidFill>
                  <a:srgbClr val="000000"/>
                </a:solidFill>
                <a:latin typeface="Times New Roman" panose="02020603050405020304" pitchFamily="18" charset="0"/>
                <a:cs typeface="Times New Roman" panose="02020603050405020304" pitchFamily="18" charset="0"/>
              </a:rPr>
              <a:t>成语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卧薪尝胆</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讲述的是春秋时期一个名叫勾践的国王的故事。</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6124995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40</a:t>
            </a:fld>
            <a:r>
              <a:rPr lang="en-US" altLang="zh-CN" dirty="0"/>
              <a:t>-</a:t>
            </a:r>
            <a:endParaRPr lang="zh-CN" altLang="en-US" dirty="0"/>
          </a:p>
        </p:txBody>
      </p:sp>
      <p:sp>
        <p:nvSpPr>
          <p:cNvPr id="2" name="矩形 1"/>
          <p:cNvSpPr>
            <a:spLocks noChangeAspect="1"/>
          </p:cNvSpPr>
          <p:nvPr/>
        </p:nvSpPr>
        <p:spPr>
          <a:xfrm>
            <a:off x="508000" y="1708603"/>
            <a:ext cx="8128000" cy="3694794"/>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.The Belt and Road Initiative has been put forward by our government to encourage cooperation between China and other countries.</a:t>
            </a:r>
            <a:r>
              <a:rPr lang="zh-CN" altLang="zh-CN" sz="2200">
                <a:solidFill>
                  <a:srgbClr val="000000"/>
                </a:solidFill>
                <a:latin typeface="Times New Roman" panose="02020603050405020304" pitchFamily="18" charset="0"/>
                <a:cs typeface="Times New Roman" panose="02020603050405020304" pitchFamily="18" charset="0"/>
              </a:rPr>
              <a:t>我国政府已提出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倡议以鼓励中国和其他国家之间的合作。</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.There is no doubt that China</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Belt and Road Initiative has a great effect on all the relevant countries and contributes to the economic and cultural development of the world.</a:t>
            </a:r>
            <a:r>
              <a:rPr lang="zh-CN" altLang="zh-CN" sz="2200">
                <a:solidFill>
                  <a:srgbClr val="000000"/>
                </a:solidFill>
                <a:latin typeface="Times New Roman" panose="02020603050405020304" pitchFamily="18" charset="0"/>
                <a:cs typeface="Times New Roman" panose="02020603050405020304" pitchFamily="18" charset="0"/>
              </a:rPr>
              <a:t>毫无疑问</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中国的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倡议对所有相关国家都有着很大的影响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有助于全世界经济和文化的发展。</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0406558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41</a:t>
            </a:fld>
            <a:r>
              <a:rPr lang="en-US" altLang="zh-CN" dirty="0"/>
              <a:t>-</a:t>
            </a:r>
            <a:endParaRPr lang="zh-CN" altLang="en-US" dirty="0"/>
          </a:p>
        </p:txBody>
      </p:sp>
      <p:sp>
        <p:nvSpPr>
          <p:cNvPr id="3" name="矩形 2"/>
          <p:cNvSpPr>
            <a:spLocks noChangeAspect="1"/>
          </p:cNvSpPr>
          <p:nvPr/>
        </p:nvSpPr>
        <p:spPr>
          <a:xfrm>
            <a:off x="508000" y="1294804"/>
            <a:ext cx="8128000" cy="452239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美国朋友</a:t>
            </a:r>
            <a:r>
              <a:rPr lang="en-US" altLang="zh-CN" sz="2200">
                <a:solidFill>
                  <a:srgbClr val="000000"/>
                </a:solidFill>
                <a:latin typeface="Times New Roman" panose="02020603050405020304" pitchFamily="18" charset="0"/>
                <a:cs typeface="Times New Roman" panose="02020603050405020304" pitchFamily="18" charset="0"/>
              </a:rPr>
              <a:t>David</a:t>
            </a:r>
            <a:r>
              <a:rPr lang="zh-CN" altLang="zh-CN" sz="2200">
                <a:solidFill>
                  <a:srgbClr val="000000"/>
                </a:solidFill>
                <a:latin typeface="Times New Roman" panose="02020603050405020304" pitchFamily="18" charset="0"/>
                <a:cs typeface="Times New Roman" panose="02020603050405020304" pitchFamily="18" charset="0"/>
              </a:rPr>
              <a:t>来信说他对中国的丝绸文化以及</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倡议很感兴趣</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请给他回信</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要点如下</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丝绸始于新石器时代</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原料为蚕茧</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兼具高雅与环保</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古丝绸之路对世界文化交流的作用</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4.“</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倡议将产生的深远影响。</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可适当增加细节以使行文连贯。</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参考词汇</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一带一路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倡议</a:t>
            </a:r>
            <a:r>
              <a:rPr lang="en-US" altLang="zh-CN" sz="2200">
                <a:solidFill>
                  <a:srgbClr val="000000"/>
                </a:solidFill>
                <a:latin typeface="Times New Roman" panose="02020603050405020304" pitchFamily="18" charset="0"/>
                <a:cs typeface="Times New Roman" panose="02020603050405020304" pitchFamily="18" charset="0"/>
              </a:rPr>
              <a:t> the Belt and Road Initiative</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新石器时代</a:t>
            </a:r>
            <a:r>
              <a:rPr lang="en-US" altLang="zh-CN" sz="2200">
                <a:solidFill>
                  <a:srgbClr val="000000"/>
                </a:solidFill>
                <a:latin typeface="Times New Roman" panose="02020603050405020304" pitchFamily="18" charset="0"/>
                <a:cs typeface="Times New Roman" panose="02020603050405020304" pitchFamily="18" charset="0"/>
              </a:rPr>
              <a:t>Neolithic Age</a:t>
            </a:r>
            <a:r>
              <a:rPr lang="zh-CN" altLang="zh-CN" sz="2200">
                <a:solidFill>
                  <a:srgbClr val="000000"/>
                </a:solidFill>
                <a:latin typeface="Times New Roman" panose="02020603050405020304" pitchFamily="18" charset="0"/>
                <a:cs typeface="Times New Roman" panose="02020603050405020304" pitchFamily="18" charset="0"/>
              </a:rPr>
              <a:t>　蚕茧</a:t>
            </a:r>
            <a:r>
              <a:rPr lang="en-US" altLang="zh-CN" sz="2200">
                <a:solidFill>
                  <a:srgbClr val="000000"/>
                </a:solidFill>
                <a:latin typeface="Times New Roman" panose="02020603050405020304" pitchFamily="18" charset="0"/>
                <a:cs typeface="Times New Roman" panose="02020603050405020304" pitchFamily="18" charset="0"/>
              </a:rPr>
              <a:t>cocoon</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7612228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42</a:t>
            </a:fld>
            <a:r>
              <a:rPr lang="en-US" altLang="zh-CN" dirty="0"/>
              <a:t>-</a:t>
            </a:r>
            <a:endParaRPr lang="zh-CN" altLang="en-US" dirty="0"/>
          </a:p>
        </p:txBody>
      </p:sp>
      <p:sp>
        <p:nvSpPr>
          <p:cNvPr id="2" name="矩形 1"/>
          <p:cNvSpPr>
            <a:spLocks noChangeAspect="1"/>
          </p:cNvSpPr>
          <p:nvPr/>
        </p:nvSpPr>
        <p:spPr>
          <a:xfrm>
            <a:off x="508000" y="1052736"/>
            <a:ext cx="8128000" cy="5509200"/>
          </a:xfrm>
          <a:prstGeom prst="rect">
            <a:avLst/>
          </a:prstGeom>
        </p:spPr>
        <p:txBody>
          <a:bodyPr>
            <a:spAutoFit/>
          </a:bodyPr>
          <a:lstStyle/>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David,</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glad that you</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re interested in the silk culture of China and the Belt and Road Initiative.I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ll be more than happy to tell you something about them.</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In fact,silk made of silkworm cocoon has a long history in China,which dates back to the Neolithic Age.Elegant and environmental,silk attracts people throughout the world.From Han Dynasty,China opened up the Silk Road,promoting the communication between China and other countries.</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At present,the Belt and Road Initiative encourages cooperation between us and other countries.Undoubtedly,it will have a great effect on all the relevant countries and contribute to the economic and cultural development of the world.</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looking forward to your reply.</a:t>
            </a:r>
            <a:endParaRPr lang="zh-CN" altLang="zh-CN" sz="2200">
              <a:solidFill>
                <a:srgbClr val="000000"/>
              </a:solidFill>
              <a:latin typeface="NEU-BZ-S92"/>
              <a:ea typeface="方正书宋_GBK"/>
              <a:cs typeface="Times New Roman" panose="02020603050405020304" pitchFamily="18" charset="0"/>
            </a:endParaRPr>
          </a:p>
          <a:p>
            <a:pPr indent="279400" algn="r">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 sincerely,</a:t>
            </a:r>
            <a:endParaRPr lang="zh-CN" altLang="zh-CN" sz="2200">
              <a:solidFill>
                <a:srgbClr val="000000"/>
              </a:solidFill>
              <a:latin typeface="NEU-BZ-S92"/>
              <a:ea typeface="方正书宋_GBK"/>
              <a:cs typeface="Times New Roman" panose="02020603050405020304" pitchFamily="18" charset="0"/>
            </a:endParaRPr>
          </a:p>
          <a:p>
            <a:pPr indent="279400" algn="r">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 </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2608897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5</a:t>
            </a:fld>
            <a:r>
              <a:rPr lang="en-US" altLang="zh-CN" dirty="0"/>
              <a:t>-</a:t>
            </a:r>
            <a:endParaRPr lang="zh-CN" altLang="en-US" dirty="0"/>
          </a:p>
        </p:txBody>
      </p:sp>
      <p:sp>
        <p:nvSpPr>
          <p:cNvPr id="2" name="矩形 1"/>
          <p:cNvSpPr>
            <a:spLocks noChangeAspect="1"/>
          </p:cNvSpPr>
          <p:nvPr/>
        </p:nvSpPr>
        <p:spPr>
          <a:xfrm>
            <a:off x="508000" y="2310467"/>
            <a:ext cx="8128000" cy="249106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.Personally,using Chinese idioms in communication will surely make expressions vivid and powerful.</a:t>
            </a:r>
            <a:r>
              <a:rPr lang="zh-CN" altLang="zh-CN" sz="2200">
                <a:solidFill>
                  <a:srgbClr val="000000"/>
                </a:solidFill>
                <a:latin typeface="Times New Roman" panose="02020603050405020304" pitchFamily="18" charset="0"/>
                <a:cs typeface="Times New Roman" panose="02020603050405020304" pitchFamily="18" charset="0"/>
              </a:rPr>
              <a:t>我个人认为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在交流过程中使用汉语成语当然能使表达生动有力。</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.I hope that through learning ancient Chinese literature,you can have a deeper understanding of traditional Chinese culture.</a:t>
            </a:r>
            <a:r>
              <a:rPr lang="zh-CN" altLang="zh-CN" sz="2200">
                <a:solidFill>
                  <a:srgbClr val="000000"/>
                </a:solidFill>
                <a:latin typeface="Times New Roman" panose="02020603050405020304" pitchFamily="18" charset="0"/>
                <a:cs typeface="Times New Roman" panose="02020603050405020304" pitchFamily="18" charset="0"/>
              </a:rPr>
              <a:t>我希望通过学习中国古典文学</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你能更深层理解中国传统文化。</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9394708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6</a:t>
            </a:fld>
            <a:r>
              <a:rPr lang="en-US" altLang="zh-CN" dirty="0"/>
              <a:t>-</a:t>
            </a:r>
            <a:endParaRPr lang="zh-CN" altLang="en-US" dirty="0"/>
          </a:p>
        </p:txBody>
      </p:sp>
      <p:sp>
        <p:nvSpPr>
          <p:cNvPr id="2" name="矩形 1"/>
          <p:cNvSpPr>
            <a:spLocks noChangeAspect="1"/>
          </p:cNvSpPr>
          <p:nvPr/>
        </p:nvSpPr>
        <p:spPr>
          <a:xfrm>
            <a:off x="508000" y="1497936"/>
            <a:ext cx="8128000" cy="411612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你的美国朋友</a:t>
            </a:r>
            <a:r>
              <a:rPr lang="en-US" altLang="zh-CN" sz="2200">
                <a:solidFill>
                  <a:srgbClr val="000000"/>
                </a:solidFill>
                <a:latin typeface="Times New Roman" panose="02020603050405020304" pitchFamily="18" charset="0"/>
                <a:cs typeface="Times New Roman" panose="02020603050405020304" pitchFamily="18" charset="0"/>
              </a:rPr>
              <a:t>Tom</a:t>
            </a:r>
            <a:r>
              <a:rPr lang="zh-CN" altLang="zh-CN" sz="2200">
                <a:solidFill>
                  <a:srgbClr val="000000"/>
                </a:solidFill>
                <a:latin typeface="Times New Roman" panose="02020603050405020304" pitchFamily="18" charset="0"/>
                <a:cs typeface="Times New Roman" panose="02020603050405020304" pitchFamily="18" charset="0"/>
              </a:rPr>
              <a:t>在学习中国文化时发现汉语成语极具语言魅力</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向你询问相关知识</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请给他回信</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要点如下</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选择你所熟悉的成语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并解释其寓意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汉语成语的特点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简洁有意义</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源自文学经典、历史故事、民间口语</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参考词汇</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汉语成语</a:t>
            </a:r>
            <a:r>
              <a:rPr lang="en-US" altLang="zh-CN" sz="2200">
                <a:solidFill>
                  <a:srgbClr val="000000"/>
                </a:solidFill>
                <a:latin typeface="Times New Roman" panose="02020603050405020304" pitchFamily="18" charset="0"/>
                <a:cs typeface="Times New Roman" panose="02020603050405020304" pitchFamily="18" charset="0"/>
              </a:rPr>
              <a:t> Chinese idiom</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2663347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7</a:t>
            </a:fld>
            <a:r>
              <a:rPr lang="en-US" altLang="zh-CN" dirty="0"/>
              <a:t>-</a:t>
            </a:r>
            <a:endParaRPr lang="zh-CN" altLang="en-US" dirty="0"/>
          </a:p>
        </p:txBody>
      </p:sp>
      <p:sp>
        <p:nvSpPr>
          <p:cNvPr id="3" name="矩形 2"/>
          <p:cNvSpPr>
            <a:spLocks noChangeAspect="1"/>
          </p:cNvSpPr>
          <p:nvPr/>
        </p:nvSpPr>
        <p:spPr>
          <a:xfrm>
            <a:off x="508000" y="1196752"/>
            <a:ext cx="8128000" cy="5170646"/>
          </a:xfrm>
          <a:prstGeom prst="rect">
            <a:avLst/>
          </a:prstGeom>
        </p:spPr>
        <p:txBody>
          <a:bodyPr>
            <a:spAutoFit/>
          </a:bodyPr>
          <a:lstStyle/>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Tom,</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delighted to know you are interested in Chinese idioms.Idioms play an irreplaceable part in Chinese,of which my favourite is Yi Fan Feng Shun.The idiom comes from a poem by Meng Jiao,one of Chinese famous poets from Tang Dynasty.It indicates that while doing something,everything is smooth.</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In fact,Chinese idioms,brief but meaningful,are an important carrier of Chinese culture,which can guide us with life wisdom.Some idioms are concluded from classical literature while others originate from historical stories.Besides,using idioms in communication will surely make expressions vivid and powerful.</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sincerely hope you can feel the charm of Chinese culture through learning idioms.</a:t>
            </a:r>
            <a:endParaRPr lang="zh-CN" altLang="zh-CN" sz="2200">
              <a:solidFill>
                <a:srgbClr val="000000"/>
              </a:solidFill>
              <a:latin typeface="NEU-BZ-S92"/>
              <a:ea typeface="方正书宋_GBK"/>
              <a:cs typeface="Times New Roman" panose="02020603050405020304" pitchFamily="18" charset="0"/>
            </a:endParaRPr>
          </a:p>
          <a:p>
            <a:pPr indent="279400" algn="r">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 faithfully,</a:t>
            </a:r>
            <a:endParaRPr lang="zh-CN" altLang="zh-CN" sz="2200">
              <a:solidFill>
                <a:srgbClr val="000000"/>
              </a:solidFill>
              <a:latin typeface="NEU-BZ-S92"/>
              <a:ea typeface="方正书宋_GBK"/>
              <a:cs typeface="Times New Roman" panose="02020603050405020304" pitchFamily="18" charset="0"/>
            </a:endParaRPr>
          </a:p>
          <a:p>
            <a:pPr indent="279400" algn="r">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0475187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8</a:t>
            </a:fld>
            <a:r>
              <a:rPr lang="en-US" altLang="zh-CN" dirty="0"/>
              <a:t>-</a:t>
            </a:r>
            <a:endParaRPr lang="zh-CN" altLang="en-US" dirty="0"/>
          </a:p>
        </p:txBody>
      </p:sp>
      <p:sp>
        <p:nvSpPr>
          <p:cNvPr id="2" name="矩形 1"/>
          <p:cNvSpPr>
            <a:spLocks noChangeAspect="1"/>
          </p:cNvSpPr>
          <p:nvPr/>
        </p:nvSpPr>
        <p:spPr>
          <a:xfrm>
            <a:off x="508000" y="1091672"/>
            <a:ext cx="8128000" cy="4928657"/>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中国元素二</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书法艺术</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.brush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毛笔</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.Chinese calligraphy </a:t>
            </a:r>
            <a:r>
              <a:rPr lang="zh-CN" altLang="zh-CN" sz="2200">
                <a:solidFill>
                  <a:srgbClr val="000000"/>
                </a:solidFill>
                <a:latin typeface="Times New Roman" panose="02020603050405020304" pitchFamily="18" charset="0"/>
                <a:cs typeface="Times New Roman" panose="02020603050405020304" pitchFamily="18" charset="0"/>
              </a:rPr>
              <a:t>汉字书法</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.correct gesture </a:t>
            </a:r>
            <a:r>
              <a:rPr lang="zh-CN" altLang="zh-CN" sz="2200">
                <a:solidFill>
                  <a:srgbClr val="000000"/>
                </a:solidFill>
                <a:latin typeface="Times New Roman" panose="02020603050405020304" pitchFamily="18" charset="0"/>
                <a:cs typeface="Times New Roman" panose="02020603050405020304" pitchFamily="18" charset="0"/>
              </a:rPr>
              <a:t>正确的姿势</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.smoothly </a:t>
            </a:r>
            <a:r>
              <a:rPr lang="en-US" altLang="zh-CN" sz="2200" i="1">
                <a:solidFill>
                  <a:srgbClr val="000000"/>
                </a:solidFill>
                <a:latin typeface="Times New Roman" panose="02020603050405020304" pitchFamily="18" charset="0"/>
                <a:cs typeface="Times New Roman" panose="02020603050405020304" pitchFamily="18" charset="0"/>
              </a:rPr>
              <a:t>adv.</a:t>
            </a:r>
            <a:r>
              <a:rPr lang="zh-CN" altLang="zh-CN" sz="2200">
                <a:solidFill>
                  <a:srgbClr val="000000"/>
                </a:solidFill>
                <a:latin typeface="Times New Roman" panose="02020603050405020304" pitchFamily="18" charset="0"/>
                <a:cs typeface="Times New Roman" panose="02020603050405020304" pitchFamily="18" charset="0"/>
              </a:rPr>
              <a:t>流利地</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.watercolor painting </a:t>
            </a:r>
            <a:r>
              <a:rPr lang="zh-CN" altLang="zh-CN" sz="2200">
                <a:solidFill>
                  <a:srgbClr val="000000"/>
                </a:solidFill>
                <a:latin typeface="Times New Roman" panose="02020603050405020304" pitchFamily="18" charset="0"/>
                <a:cs typeface="Times New Roman" panose="02020603050405020304" pitchFamily="18" charset="0"/>
              </a:rPr>
              <a:t>水彩画</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.paper cutting </a:t>
            </a:r>
            <a:r>
              <a:rPr lang="zh-CN" altLang="zh-CN" sz="2200">
                <a:solidFill>
                  <a:srgbClr val="000000"/>
                </a:solidFill>
                <a:latin typeface="Times New Roman" panose="02020603050405020304" pitchFamily="18" charset="0"/>
                <a:cs typeface="Times New Roman" panose="02020603050405020304" pitchFamily="18" charset="0"/>
              </a:rPr>
              <a:t>剪纸</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.be impressed by </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印象深刻</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.folk art </a:t>
            </a:r>
            <a:r>
              <a:rPr lang="zh-CN" altLang="zh-CN" sz="2200">
                <a:solidFill>
                  <a:srgbClr val="000000"/>
                </a:solidFill>
                <a:latin typeface="Times New Roman" panose="02020603050405020304" pitchFamily="18" charset="0"/>
                <a:cs typeface="Times New Roman" panose="02020603050405020304" pitchFamily="18" charset="0"/>
              </a:rPr>
              <a:t>民间艺术</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.exhibition </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 </a:t>
            </a:r>
            <a:r>
              <a:rPr lang="zh-CN" altLang="zh-CN" sz="2200">
                <a:solidFill>
                  <a:srgbClr val="000000"/>
                </a:solidFill>
                <a:latin typeface="Times New Roman" panose="02020603050405020304" pitchFamily="18" charset="0"/>
                <a:cs typeface="Times New Roman" panose="02020603050405020304" pitchFamily="18" charset="0"/>
              </a:rPr>
              <a:t>展览</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.album </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 </a:t>
            </a:r>
            <a:r>
              <a:rPr lang="zh-CN" altLang="zh-CN" sz="2200">
                <a:solidFill>
                  <a:srgbClr val="000000"/>
                </a:solidFill>
                <a:latin typeface="Times New Roman" panose="02020603050405020304" pitchFamily="18" charset="0"/>
                <a:cs typeface="Times New Roman" panose="02020603050405020304" pitchFamily="18" charset="0"/>
              </a:rPr>
              <a:t>唱片集</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1141543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9</a:t>
            </a:fld>
            <a:r>
              <a:rPr lang="en-US" altLang="zh-CN" dirty="0"/>
              <a:t>-</a:t>
            </a:r>
            <a:endParaRPr lang="zh-CN" altLang="en-US" dirty="0"/>
          </a:p>
        </p:txBody>
      </p:sp>
      <p:sp>
        <p:nvSpPr>
          <p:cNvPr id="2" name="矩形 1"/>
          <p:cNvSpPr>
            <a:spLocks noChangeAspect="1"/>
          </p:cNvSpPr>
          <p:nvPr/>
        </p:nvSpPr>
        <p:spPr>
          <a:xfrm>
            <a:off x="508000" y="1099206"/>
            <a:ext cx="8128000" cy="491358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.I</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m writing to invite you to the Traditional Chinese Cultural Fair to be held by our school at the Art Center this Friday afternoon,from 2 pm.to 5 pm.</a:t>
            </a:r>
            <a:r>
              <a:rPr lang="zh-CN" altLang="zh-CN" sz="2200">
                <a:solidFill>
                  <a:srgbClr val="000000"/>
                </a:solidFill>
                <a:latin typeface="Times New Roman" panose="02020603050405020304" pitchFamily="18" charset="0"/>
                <a:cs typeface="Times New Roman" panose="02020603050405020304" pitchFamily="18" charset="0"/>
              </a:rPr>
              <a:t>我写信邀请你参加本周五下午两点到五点在学校艺术中心举行的中国传统文化博览会。</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.There are two classes every week when experts will give lectures on how to write with brushes and the correct gestures of writing.</a:t>
            </a:r>
            <a:r>
              <a:rPr lang="zh-CN" altLang="zh-CN" sz="2200">
                <a:solidFill>
                  <a:srgbClr val="000000"/>
                </a:solidFill>
                <a:latin typeface="Times New Roman" panose="02020603050405020304" pitchFamily="18" charset="0"/>
                <a:cs typeface="Times New Roman" panose="02020603050405020304" pitchFamily="18" charset="0"/>
              </a:rPr>
              <a:t>每周有两节课</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专家们将做关于如何用毛笔写字和正确的写字姿势的讲座。</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.Here comes a piece of good news that the Campus Culture Festival will be hosted this Friday.</a:t>
            </a:r>
            <a:r>
              <a:rPr lang="zh-CN" altLang="zh-CN" sz="2200">
                <a:solidFill>
                  <a:srgbClr val="000000"/>
                </a:solidFill>
                <a:latin typeface="Times New Roman" panose="02020603050405020304" pitchFamily="18" charset="0"/>
                <a:cs typeface="Times New Roman" panose="02020603050405020304" pitchFamily="18" charset="0"/>
              </a:rPr>
              <a:t>这里有一个好消息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即将在本星期五举办校园文化节。</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1910921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2014高优二轮模板">
  <a:themeElements>
    <a:clrScheme name="自定义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00"/>
      </a:folHlink>
    </a:clrScheme>
    <a:fontScheme name="Office 经典">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2014高优二轮模板</Template>
  <TotalTime>432</TotalTime>
  <Words>4686</Words>
  <Application>Microsoft Office PowerPoint</Application>
  <PresentationFormat>全屏显示(4:3)</PresentationFormat>
  <Paragraphs>353</Paragraphs>
  <Slides>42</Slides>
  <Notes>41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42</vt:i4>
      </vt:variant>
    </vt:vector>
  </HeadingPairs>
  <TitlesOfParts>
    <vt:vector size="50" baseType="lpstr">
      <vt:lpstr>NEU-BZ-S92</vt:lpstr>
      <vt:lpstr>黑体</vt:lpstr>
      <vt:lpstr>宋体</vt:lpstr>
      <vt:lpstr>微软雅黑</vt:lpstr>
      <vt:lpstr>Arial</vt:lpstr>
      <vt:lpstr>Calibri</vt:lpstr>
      <vt:lpstr>Times New Roman</vt:lpstr>
      <vt:lpstr>2014高优二轮模板</vt:lpstr>
      <vt:lpstr>Part 7　重文化　彰显丰富中国元素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语文</dc:title>
  <dc:creator>微软用户</dc:creator>
  <cp:lastModifiedBy> </cp:lastModifiedBy>
  <cp:revision>137</cp:revision>
  <dcterms:created xsi:type="dcterms:W3CDTF">2014-12-26T08:25:58Z</dcterms:created>
  <dcterms:modified xsi:type="dcterms:W3CDTF">2020-03-17T07:50:35Z</dcterms:modified>
</cp:coreProperties>
</file>