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1" r:id="rId18"/>
    <p:sldId id="282" r:id="rId19"/>
    <p:sldId id="283" r:id="rId20"/>
    <p:sldId id="286" r:id="rId21"/>
    <p:sldId id="287" r:id="rId22"/>
    <p:sldId id="273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E7A4-44D4-4109-9EB2-D42F8808A681}" type="datetimeFigureOut">
              <a:rPr lang="zh-CN" altLang="en-US" smtClean="0"/>
              <a:pPr/>
              <a:t>2019-05-28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3D5-AF99-48B7-A821-469D27F1D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2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4.gif"/><Relationship Id="rId3" Type="http://schemas.openxmlformats.org/officeDocument/2006/relationships/image" Target="../media/image12.gif"/><Relationship Id="rId7" Type="http://schemas.openxmlformats.org/officeDocument/2006/relationships/slide" Target="slide9.xml"/><Relationship Id="rId12" Type="http://schemas.openxmlformats.org/officeDocument/2006/relationships/slide" Target="slide19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image" Target="../media/image9.gif"/><Relationship Id="rId5" Type="http://schemas.openxmlformats.org/officeDocument/2006/relationships/slide" Target="slide15.xml"/><Relationship Id="rId10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spect="1" noChangeArrowheads="1" noTextEdit="1"/>
          </p:cNvSpPr>
          <p:nvPr/>
        </p:nvSpPr>
        <p:spPr bwMode="auto">
          <a:xfrm>
            <a:off x="-285784" y="2571744"/>
            <a:ext cx="9625013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25" y="0"/>
            <a:ext cx="19431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2" name="Rectangle 488"/>
          <p:cNvSpPr>
            <a:spLocks noChangeArrowheads="1"/>
          </p:cNvSpPr>
          <p:nvPr/>
        </p:nvSpPr>
        <p:spPr bwMode="auto">
          <a:xfrm>
            <a:off x="3546475" y="4511675"/>
            <a:ext cx="603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  <a:cs typeface="宋体" pitchFamily="2" charset="-122"/>
              </a:rPr>
              <a:t>兴宁一中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13" name="Rectangle 489"/>
          <p:cNvSpPr>
            <a:spLocks noChangeArrowheads="1"/>
          </p:cNvSpPr>
          <p:nvPr/>
        </p:nvSpPr>
        <p:spPr bwMode="auto">
          <a:xfrm>
            <a:off x="4708525" y="4511675"/>
            <a:ext cx="428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  <a:cs typeface="宋体" pitchFamily="2" charset="-122"/>
              </a:rPr>
              <a:t>孔秀红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1516" name="Group 492"/>
          <p:cNvGrpSpPr>
            <a:grpSpLocks/>
          </p:cNvGrpSpPr>
          <p:nvPr/>
        </p:nvGrpSpPr>
        <p:grpSpPr bwMode="auto">
          <a:xfrm>
            <a:off x="-174625" y="4868863"/>
            <a:ext cx="9305925" cy="1989138"/>
            <a:chOff x="-110" y="3067"/>
            <a:chExt cx="5862" cy="1253"/>
          </a:xfrm>
        </p:grpSpPr>
        <p:pic>
          <p:nvPicPr>
            <p:cNvPr id="1514" name="Picture 49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10" y="3067"/>
              <a:ext cx="5862" cy="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5" name="Picture 49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10" y="3067"/>
              <a:ext cx="5862" cy="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17" name="Rectangle 493"/>
          <p:cNvSpPr>
            <a:spLocks noChangeArrowheads="1"/>
          </p:cNvSpPr>
          <p:nvPr/>
        </p:nvSpPr>
        <p:spPr bwMode="auto">
          <a:xfrm>
            <a:off x="2719387" y="404813"/>
            <a:ext cx="3443288" cy="8223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18" name="Rectangle 494"/>
          <p:cNvSpPr>
            <a:spLocks noChangeArrowheads="1"/>
          </p:cNvSpPr>
          <p:nvPr/>
        </p:nvSpPr>
        <p:spPr bwMode="auto">
          <a:xfrm>
            <a:off x="2813050" y="503238"/>
            <a:ext cx="17208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49" charset="-122"/>
                <a:ea typeface="黑体" pitchFamily="49" charset="-122"/>
                <a:cs typeface="宋体" pitchFamily="2" charset="-122"/>
              </a:rPr>
              <a:t>有志者自有千计万计，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19" name="Rectangle 495"/>
          <p:cNvSpPr>
            <a:spLocks noChangeArrowheads="1"/>
          </p:cNvSpPr>
          <p:nvPr/>
        </p:nvSpPr>
        <p:spPr bwMode="auto">
          <a:xfrm>
            <a:off x="2813050" y="868363"/>
            <a:ext cx="17208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49" charset="-122"/>
                <a:ea typeface="黑体" pitchFamily="49" charset="-122"/>
                <a:cs typeface="宋体" pitchFamily="2" charset="-122"/>
              </a:rPr>
              <a:t>无志者只感千难万难。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1522" name="Group 498"/>
          <p:cNvGrpSpPr>
            <a:grpSpLocks/>
          </p:cNvGrpSpPr>
          <p:nvPr/>
        </p:nvGrpSpPr>
        <p:grpSpPr bwMode="auto">
          <a:xfrm>
            <a:off x="6594475" y="0"/>
            <a:ext cx="2536825" cy="1774825"/>
            <a:chOff x="4154" y="0"/>
            <a:chExt cx="1598" cy="1118"/>
          </a:xfrm>
        </p:grpSpPr>
        <p:pic>
          <p:nvPicPr>
            <p:cNvPr id="1520" name="Picture 49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54" y="0"/>
              <a:ext cx="1598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21" name="Picture 49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54" y="0"/>
              <a:ext cx="1598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23" name="Picture 4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25" y="0"/>
            <a:ext cx="19431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6" name="Rectangle 982"/>
          <p:cNvSpPr>
            <a:spLocks noChangeArrowheads="1"/>
          </p:cNvSpPr>
          <p:nvPr/>
        </p:nvSpPr>
        <p:spPr bwMode="auto">
          <a:xfrm>
            <a:off x="3546475" y="4511675"/>
            <a:ext cx="603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  <a:cs typeface="宋体" pitchFamily="2" charset="-122"/>
              </a:rPr>
              <a:t>兴宁一中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07" name="Rectangle 983"/>
          <p:cNvSpPr>
            <a:spLocks noChangeArrowheads="1"/>
          </p:cNvSpPr>
          <p:nvPr/>
        </p:nvSpPr>
        <p:spPr bwMode="auto">
          <a:xfrm>
            <a:off x="4708525" y="4511675"/>
            <a:ext cx="428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华文行楷" pitchFamily="2" charset="-122"/>
                <a:ea typeface="华文行楷" pitchFamily="2" charset="-122"/>
                <a:cs typeface="宋体" pitchFamily="2" charset="-122"/>
              </a:rPr>
              <a:t>孔秀红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2010" name="Group 986"/>
          <p:cNvGrpSpPr>
            <a:grpSpLocks/>
          </p:cNvGrpSpPr>
          <p:nvPr/>
        </p:nvGrpSpPr>
        <p:grpSpPr bwMode="auto">
          <a:xfrm>
            <a:off x="-174625" y="4868863"/>
            <a:ext cx="9305925" cy="1989138"/>
            <a:chOff x="-110" y="3067"/>
            <a:chExt cx="5862" cy="1253"/>
          </a:xfrm>
        </p:grpSpPr>
        <p:pic>
          <p:nvPicPr>
            <p:cNvPr id="2008" name="Picture 9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10" y="3067"/>
              <a:ext cx="5862" cy="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09" name="Picture 98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10" y="3067"/>
              <a:ext cx="5862" cy="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11" name="Rectangle 987"/>
          <p:cNvSpPr>
            <a:spLocks noChangeArrowheads="1"/>
          </p:cNvSpPr>
          <p:nvPr/>
        </p:nvSpPr>
        <p:spPr bwMode="auto">
          <a:xfrm>
            <a:off x="2719387" y="404813"/>
            <a:ext cx="3443288" cy="82232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12" name="Rectangle 988"/>
          <p:cNvSpPr>
            <a:spLocks noChangeArrowheads="1"/>
          </p:cNvSpPr>
          <p:nvPr/>
        </p:nvSpPr>
        <p:spPr bwMode="auto">
          <a:xfrm>
            <a:off x="2813050" y="503238"/>
            <a:ext cx="17208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49" charset="-122"/>
                <a:ea typeface="黑体" pitchFamily="49" charset="-122"/>
                <a:cs typeface="宋体" pitchFamily="2" charset="-122"/>
              </a:rPr>
              <a:t>有志者自有千计万计，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13" name="Rectangle 989"/>
          <p:cNvSpPr>
            <a:spLocks noChangeArrowheads="1"/>
          </p:cNvSpPr>
          <p:nvPr/>
        </p:nvSpPr>
        <p:spPr bwMode="auto">
          <a:xfrm>
            <a:off x="2813050" y="868363"/>
            <a:ext cx="17208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黑体" pitchFamily="49" charset="-122"/>
                <a:ea typeface="黑体" pitchFamily="49" charset="-122"/>
                <a:cs typeface="宋体" pitchFamily="2" charset="-122"/>
              </a:rPr>
              <a:t>无志者只感千难万难。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2016" name="Group 992"/>
          <p:cNvGrpSpPr>
            <a:grpSpLocks/>
          </p:cNvGrpSpPr>
          <p:nvPr/>
        </p:nvGrpSpPr>
        <p:grpSpPr bwMode="auto">
          <a:xfrm>
            <a:off x="6594475" y="0"/>
            <a:ext cx="2536825" cy="1774825"/>
            <a:chOff x="4154" y="0"/>
            <a:chExt cx="1598" cy="1118"/>
          </a:xfrm>
        </p:grpSpPr>
        <p:pic>
          <p:nvPicPr>
            <p:cNvPr id="2014" name="Picture 99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54" y="0"/>
              <a:ext cx="1598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15" name="Picture 99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54" y="0"/>
              <a:ext cx="1598" cy="1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" name="WordArt 8"/>
          <p:cNvSpPr>
            <a:spLocks noChangeArrowheads="1" noChangeShapeType="1" noTextEdit="1"/>
          </p:cNvSpPr>
          <p:nvPr/>
        </p:nvSpPr>
        <p:spPr bwMode="auto">
          <a:xfrm>
            <a:off x="0" y="2214554"/>
            <a:ext cx="9144000" cy="15414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二、积极参与国际经济竞争与合作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华文琥珀" pitchFamily="2" charset="-122"/>
              <a:ea typeface="华文琥珀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6" name="Picture 4" descr="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214282" y="5143512"/>
            <a:ext cx="7056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★我国加入</a:t>
            </a:r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的影响</a:t>
            </a:r>
            <a:endParaRPr lang="zh-CN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0" y="857232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1986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日中国正式照会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GATT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秘书长邓克尔，要求恢复在关税与贸易总协定的成员国地位。</a:t>
            </a:r>
          </a:p>
          <a:p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1999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15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日中美就中国加入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达成协议。</a:t>
            </a:r>
          </a:p>
          <a:p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2001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12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日中国终于叩开世贸组织大门，成为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143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个成员。</a:t>
            </a:r>
          </a:p>
        </p:txBody>
      </p:sp>
      <p:sp>
        <p:nvSpPr>
          <p:cNvPr id="6" name="左大括号 5"/>
          <p:cNvSpPr/>
          <p:nvPr/>
        </p:nvSpPr>
        <p:spPr>
          <a:xfrm>
            <a:off x="5214942" y="507207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429256" y="4929198"/>
            <a:ext cx="1574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方正粗黑宋简体" pitchFamily="2" charset="-122"/>
                <a:ea typeface="方正粗黑宋简体" pitchFamily="2" charset="-122"/>
              </a:rPr>
              <a:t>对中国</a:t>
            </a:r>
            <a:endParaRPr lang="en-US" altLang="zh-CN" sz="3600" b="1" dirty="0" smtClean="0">
              <a:latin typeface="方正粗黑宋简体" pitchFamily="2" charset="-122"/>
              <a:ea typeface="方正粗黑宋简体" pitchFamily="2" charset="-122"/>
            </a:endParaRPr>
          </a:p>
          <a:p>
            <a:r>
              <a:rPr lang="zh-CN" altLang="en-US" sz="3600" b="1" dirty="0" smtClean="0">
                <a:latin typeface="方正粗黑宋简体" pitchFamily="2" charset="-122"/>
                <a:ea typeface="方正粗黑宋简体" pitchFamily="2" charset="-122"/>
              </a:rPr>
              <a:t>对世界</a:t>
            </a:r>
            <a:endParaRPr lang="zh-CN" altLang="en-US" sz="3600" b="1" dirty="0">
              <a:latin typeface="方正粗黑宋简体" pitchFamily="2" charset="-122"/>
              <a:ea typeface="方正粗黑宋简体" pitchFamily="2" charset="-122"/>
            </a:endParaRPr>
          </a:p>
        </p:txBody>
      </p:sp>
      <p:pic>
        <p:nvPicPr>
          <p:cNvPr id="8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1" name="Picture 5" descr="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0" y="642918"/>
            <a:ext cx="92884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▲加入</a:t>
            </a:r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对中国的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积极影响（机遇）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323850" y="1412875"/>
            <a:ext cx="8588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　①加入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WTO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有利于扩大对外开放，为我国经济发展</a:t>
            </a:r>
            <a:r>
              <a:rPr lang="zh-CN" alt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赢得了良好的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国际环境。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395288" y="2513013"/>
            <a:ext cx="84455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　</a:t>
            </a:r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可以增强我国在贸易规则制定上的发言权，有利于维护我国及发展中国家的利益；</a:t>
            </a:r>
          </a:p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　可以使我国更广泛地参与国际分工，有利于我国经济走向世界；</a:t>
            </a:r>
          </a:p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　有利于我国在国际贸易中公平地参与竞争，为社会主义市场经济的发展营造良好的环境；</a:t>
            </a:r>
          </a:p>
          <a:p>
            <a:r>
              <a:rPr lang="zh-CN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　可以获得更多的经济信息，了解国际贸易规模、世界经济发展状况以及国际贸易变化的新动向。</a:t>
            </a:r>
            <a:r>
              <a:rPr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 </a:t>
            </a:r>
          </a:p>
        </p:txBody>
      </p:sp>
      <p:pic>
        <p:nvPicPr>
          <p:cNvPr id="7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0" y="908050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　②有利于促进经济体制的建立和健全，推动了开放型经济水平的提高，带动了国内产业结构的优化升级，创造了大量的就业机会，提高了人民群众的收入与生活水平。</a:t>
            </a: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468313" y="3500438"/>
            <a:ext cx="80137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　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比如：对农业来说，有利于引进技术、资金、管理经验，推进农业现代化，有利于深化农村经济体制改革。</a:t>
            </a:r>
          </a:p>
        </p:txBody>
      </p:sp>
      <p:pic>
        <p:nvPicPr>
          <p:cNvPr id="184324" name="Picture 4" descr="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pic>
        <p:nvPicPr>
          <p:cNvPr id="6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1403350" y="4508500"/>
            <a:ext cx="17287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0">
                <a:solidFill>
                  <a:srgbClr val="FF0000"/>
                </a:solidFill>
                <a:ea typeface="黑体" pitchFamily="49" charset="-122"/>
              </a:rPr>
              <a:t>利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5651500" y="4508500"/>
            <a:ext cx="17287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0">
                <a:solidFill>
                  <a:srgbClr val="FF0000"/>
                </a:solidFill>
                <a:ea typeface="黑体" pitchFamily="49" charset="-122"/>
              </a:rPr>
              <a:t>弊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492500" y="4581525"/>
            <a:ext cx="17287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2000">
                <a:solidFill>
                  <a:srgbClr val="FF0000"/>
                </a:solidFill>
                <a:ea typeface="黑体" pitchFamily="49" charset="-122"/>
              </a:rPr>
              <a:t>＞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0" y="1557338"/>
            <a:ext cx="9144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①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面临更加激烈的国际竞争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</a:p>
          <a:p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例如：要大幅度削减关税，随着竞争力发达国家商品涌入，必然对国内企业带来生存危机。</a:t>
            </a:r>
          </a:p>
          <a:p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②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面临的经济风险也会显著增加。</a:t>
            </a:r>
          </a:p>
          <a:p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例如：我国对外经贸管理和体制、法律、法规还不完全符合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规定，面临经济风险显著增加。</a:t>
            </a:r>
          </a:p>
        </p:txBody>
      </p:sp>
      <p:pic>
        <p:nvPicPr>
          <p:cNvPr id="185352" name="Picture 8" descr="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468313" y="692150"/>
            <a:ext cx="8408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▲ 加入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对中国的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消极影响（挑战）</a:t>
            </a:r>
          </a:p>
        </p:txBody>
      </p:sp>
      <p:pic>
        <p:nvPicPr>
          <p:cNvPr id="9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/>
      <p:bldP spid="1853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0" y="155733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①我国经济快速增长，为全球经济稳定和增长提供了持续强大的</a:t>
            </a:r>
            <a:r>
              <a:rPr lang="zh-CN" alt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推动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②我国同一大批国家的联动发展，使全球经济发展更加</a:t>
            </a:r>
            <a:r>
              <a:rPr lang="zh-CN" alt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平衡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 ③我国减贫事业的巨大成就，使全球经济增长更加</a:t>
            </a:r>
            <a:r>
              <a:rPr lang="zh-CN" alt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包容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④我国改革开放持续推进，为开放型世界经济发展提供了重要</a:t>
            </a:r>
            <a:r>
              <a:rPr lang="zh-CN" altLang="en-US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动力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35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720725" cy="431800"/>
          </a:xfrm>
          <a:prstGeom prst="rightArrow">
            <a:avLst>
              <a:gd name="adj1" fmla="val 26796"/>
              <a:gd name="adj2" fmla="val 166912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85352" name="Picture 8" descr="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468313" y="692150"/>
            <a:ext cx="8408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▲ 中国加入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对世界的影响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7" name="Picture 32" descr="6071_r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179388" y="4652963"/>
            <a:ext cx="78597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CN" altLang="zh-CN" sz="3200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395288" y="981075"/>
            <a:ext cx="8675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基本格局－－全方位、宽领域、多层次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0" y="1628775"/>
            <a:ext cx="8913813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全方位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:</a:t>
            </a:r>
            <a:r>
              <a:rPr kumimoji="1" lang="zh-CN" altLang="en-US" sz="3200" b="1">
                <a:solidFill>
                  <a:schemeClr val="tx2"/>
                </a:solidFill>
              </a:rPr>
              <a:t>资本主义＋社会主义   经济＋文化</a:t>
            </a:r>
            <a:endParaRPr lang="zh-CN" alt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endParaRPr lang="zh-CN" altLang="en-US" sz="3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宽领域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:</a:t>
            </a:r>
            <a:r>
              <a:rPr lang="zh-CN" altLang="en-US" sz="3200" b="1">
                <a:solidFill>
                  <a:srgbClr val="0000CC"/>
                </a:solidFill>
              </a:rPr>
              <a:t>国际商品、技术、劳务商业、外贸、金 融、电信、保险、能源、交通、房地产等领域</a:t>
            </a:r>
            <a:r>
              <a:rPr lang="zh-CN" altLang="en-US" sz="2800" b="1">
                <a:solidFill>
                  <a:srgbClr val="0000CC"/>
                </a:solidFill>
              </a:rPr>
              <a:t>。</a:t>
            </a:r>
            <a:r>
              <a:rPr lang="zh-CN" altLang="en-US" sz="2800" b="1"/>
              <a:t>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多层次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:</a:t>
            </a: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1547813" y="4000504"/>
            <a:ext cx="7596187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经济特区（</a:t>
            </a:r>
            <a:r>
              <a:rPr lang="en-US" altLang="zh-CN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个）、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沿海开放城市和开发区（</a:t>
            </a:r>
            <a:r>
              <a:rPr lang="en-US" altLang="zh-CN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14</a:t>
            </a: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个）、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经济技术开发区（长江三角洲、珠江三角洲等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沿边、沿江（</a:t>
            </a:r>
            <a:r>
              <a:rPr lang="en-US" altLang="zh-CN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13</a:t>
            </a: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个市、镇）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内陆中心城市（重庆、岳阳、武汉等共</a:t>
            </a:r>
            <a:r>
              <a:rPr lang="en-US" altLang="zh-CN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15</a:t>
            </a: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个）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 </a:t>
            </a:r>
          </a:p>
        </p:txBody>
      </p:sp>
      <p:pic>
        <p:nvPicPr>
          <p:cNvPr id="187400" name="Picture 8" descr="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pic>
        <p:nvPicPr>
          <p:cNvPr id="8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/>
      <p:bldP spid="187397" grpId="0"/>
      <p:bldP spid="1873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23" name="Picture 7" descr="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pic>
        <p:nvPicPr>
          <p:cNvPr id="188418" name="Picture 2" descr="sz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276475"/>
            <a:ext cx="8424862" cy="4330700"/>
          </a:xfrm>
          <a:prstGeom prst="rect">
            <a:avLst/>
          </a:prstGeom>
          <a:noFill/>
        </p:spPr>
      </p:pic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611188" y="2852738"/>
            <a:ext cx="1803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>
                <a:solidFill>
                  <a:srgbClr val="0000CC"/>
                </a:solidFill>
                <a:latin typeface="Times New Roman" pitchFamily="18" charset="0"/>
                <a:ea typeface="黑体" pitchFamily="49" charset="-122"/>
              </a:rPr>
              <a:t>今日深圳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611188" y="549275"/>
            <a:ext cx="657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开放型经济作用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8372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　极大促进了社会生产力、综合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国力的增强和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人民生活水平的提高。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P98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18842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720725" cy="431800"/>
          </a:xfrm>
          <a:prstGeom prst="rightArrow">
            <a:avLst>
              <a:gd name="adj1" fmla="val 26796"/>
              <a:gd name="adj2" fmla="val 166912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9" name="Picture 32" descr="6071_r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/>
      <p:bldP spid="1884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1" descr="图片1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2412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468" name="Picture 4" descr="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</p:spPr>
      </p:pic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0" y="2143116"/>
            <a:ext cx="9144000" cy="2043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400" b="1" dirty="0">
                <a:ea typeface="黑体" pitchFamily="49" charset="-122"/>
              </a:rPr>
              <a:t>　</a:t>
            </a:r>
            <a:r>
              <a:rPr lang="zh-CN" altLang="en-US" sz="2800" b="1" dirty="0" smtClean="0">
                <a:ea typeface="黑体" pitchFamily="49" charset="-122"/>
              </a:rPr>
              <a:t>注意：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实施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“走出去”战略的实质，是将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我国的发展空间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，从本土拓展到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世界范围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　　面对新形势，我国要利用好“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两个市场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两种资源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”，实现我国经济发展。</a:t>
            </a:r>
          </a:p>
        </p:txBody>
      </p:sp>
      <p:sp>
        <p:nvSpPr>
          <p:cNvPr id="190473" name="AutoShape 9"/>
          <p:cNvSpPr>
            <a:spLocks noChangeArrowheads="1"/>
          </p:cNvSpPr>
          <p:nvPr/>
        </p:nvSpPr>
        <p:spPr bwMode="auto">
          <a:xfrm>
            <a:off x="0" y="260350"/>
            <a:ext cx="827088" cy="792163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0" y="107154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ea typeface="黑体" pitchFamily="49" charset="-122"/>
              </a:rPr>
              <a:t>①</a:t>
            </a:r>
            <a:r>
              <a:rPr lang="zh-CN" altLang="en-US" sz="2800" b="1" dirty="0" smtClean="0">
                <a:ea typeface="黑体" pitchFamily="49" charset="-122"/>
              </a:rPr>
              <a:t>适应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经济全球化</a:t>
            </a:r>
            <a:r>
              <a:rPr lang="zh-CN" altLang="en-US" sz="2800" b="1" dirty="0" smtClean="0">
                <a:ea typeface="黑体" pitchFamily="49" charset="-122"/>
              </a:rPr>
              <a:t>，以“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一带一路</a:t>
            </a:r>
            <a:r>
              <a:rPr lang="zh-CN" altLang="en-US" sz="2800" b="1" dirty="0" smtClean="0">
                <a:ea typeface="黑体" pitchFamily="49" charset="-122"/>
              </a:rPr>
              <a:t>”为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重点</a:t>
            </a:r>
            <a:r>
              <a:rPr lang="zh-CN" altLang="en-US" sz="2800" b="1" dirty="0" smtClean="0">
                <a:ea typeface="黑体" pitchFamily="49" charset="-122"/>
              </a:rPr>
              <a:t>，坚持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引进来和走出去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并重</a:t>
            </a:r>
            <a:r>
              <a:rPr lang="zh-CN" altLang="en-US" sz="2800" b="1" dirty="0" smtClean="0">
                <a:ea typeface="黑体" pitchFamily="49" charset="-122"/>
              </a:rPr>
              <a:t>，遵循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共商共建共享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原则</a:t>
            </a:r>
            <a:r>
              <a:rPr lang="zh-CN" altLang="en-US" sz="2800" b="1" dirty="0" smtClean="0">
                <a:ea typeface="黑体" pitchFamily="49" charset="-122"/>
              </a:rPr>
              <a:t>，加强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创新能力开放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合作</a:t>
            </a:r>
            <a:r>
              <a:rPr lang="zh-CN" altLang="en-US" sz="2800" b="1" dirty="0" smtClean="0">
                <a:ea typeface="黑体" pitchFamily="49" charset="-122"/>
              </a:rPr>
              <a:t>，形成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陆海内外联动、东西双向互济</a:t>
            </a:r>
            <a:r>
              <a:rPr lang="zh-CN" altLang="en-US" sz="2800" b="1" dirty="0" smtClean="0">
                <a:ea typeface="黑体" pitchFamily="49" charset="-122"/>
              </a:rPr>
              <a:t>的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开放格局</a:t>
            </a:r>
            <a:r>
              <a:rPr lang="zh-CN" altLang="en-US" sz="2800" b="1" dirty="0" smtClean="0">
                <a:ea typeface="黑体" pitchFamily="49" charset="-122"/>
              </a:rPr>
              <a:t>。</a:t>
            </a:r>
            <a:endParaRPr lang="zh-CN" altLang="en-US" sz="2800" b="1" dirty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857224" y="357166"/>
            <a:ext cx="80327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>
                <a:ea typeface="黑体" pitchFamily="49" charset="-122"/>
              </a:rPr>
              <a:t>（</a:t>
            </a:r>
            <a:r>
              <a:rPr lang="en-US" altLang="zh-CN" sz="3200" b="1" dirty="0">
                <a:ea typeface="黑体" pitchFamily="49" charset="-122"/>
              </a:rPr>
              <a:t>3</a:t>
            </a:r>
            <a:r>
              <a:rPr lang="zh-CN" altLang="en-US" sz="3200" b="1" dirty="0" smtClean="0">
                <a:ea typeface="黑体" pitchFamily="49" charset="-122"/>
              </a:rPr>
              <a:t>）发展更高层次的开放型经济的措施</a:t>
            </a:r>
            <a:endParaRPr lang="zh-CN" altLang="en-US" sz="3200" b="1" dirty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0" y="414338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ea typeface="黑体" pitchFamily="49" charset="-122"/>
              </a:rPr>
              <a:t>②</a:t>
            </a:r>
            <a:r>
              <a:rPr lang="zh-CN" altLang="en-US" sz="2800" b="1" dirty="0" smtClean="0">
                <a:ea typeface="黑体" pitchFamily="49" charset="-122"/>
              </a:rPr>
              <a:t>加快转变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对外经济发展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方式</a:t>
            </a:r>
            <a:r>
              <a:rPr lang="zh-CN" altLang="en-US" sz="2800" b="1" dirty="0" smtClean="0">
                <a:ea typeface="黑体" pitchFamily="49" charset="-122"/>
              </a:rPr>
              <a:t>，推动开放朝着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优化结构、拓展深度、提高效益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方向</a:t>
            </a:r>
            <a:r>
              <a:rPr lang="zh-CN" altLang="en-US" sz="2800" b="1" dirty="0" smtClean="0">
                <a:ea typeface="黑体" pitchFamily="49" charset="-122"/>
              </a:rPr>
              <a:t>转变，着力培育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开放型经济发展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新优势</a:t>
            </a:r>
            <a:r>
              <a:rPr lang="zh-CN" altLang="en-US" sz="2800" b="1" dirty="0" smtClean="0">
                <a:ea typeface="黑体" pitchFamily="49" charset="-122"/>
              </a:rPr>
              <a:t>。形成以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技术、品牌、质量、服务为核心</a:t>
            </a:r>
            <a:r>
              <a:rPr lang="zh-CN" altLang="en-US" sz="2800" b="1" dirty="0" smtClean="0">
                <a:ea typeface="黑体" pitchFamily="49" charset="-122"/>
              </a:rPr>
              <a:t>的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出口竞争新优势</a:t>
            </a:r>
            <a:r>
              <a:rPr lang="zh-CN" altLang="en-US" sz="2800" b="1" dirty="0" smtClean="0">
                <a:ea typeface="黑体" pitchFamily="49" charset="-122"/>
              </a:rPr>
              <a:t>，拓展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对外贸易</a:t>
            </a:r>
            <a:r>
              <a:rPr lang="zh-CN" altLang="en-US" sz="2800" b="1" dirty="0" smtClean="0">
                <a:ea typeface="黑体" pitchFamily="49" charset="-122"/>
              </a:rPr>
              <a:t>，培育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贸易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新业态新模式</a:t>
            </a:r>
            <a:r>
              <a:rPr lang="zh-CN" altLang="en-US" sz="2800" b="1" dirty="0" smtClean="0">
                <a:ea typeface="黑体" pitchFamily="49" charset="-122"/>
              </a:rPr>
              <a:t>，推进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贸易强国建设</a:t>
            </a:r>
            <a:endParaRPr lang="zh-CN" altLang="en-US" sz="2800" b="1" dirty="0">
              <a:solidFill>
                <a:srgbClr val="0033CC"/>
              </a:solidFill>
              <a:latin typeface="华文琥珀" pitchFamily="2" charset="-122"/>
              <a:ea typeface="华文琥珀" pitchFamily="2" charset="-122"/>
            </a:endParaRPr>
          </a:p>
        </p:txBody>
      </p:sp>
      <p:pic>
        <p:nvPicPr>
          <p:cNvPr id="13" name="Picture 32" descr="图片1中心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143380"/>
            <a:ext cx="571500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2" descr="6071_r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1" grpId="0" animBg="1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0" y="28572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ea typeface="黑体" pitchFamily="49" charset="-122"/>
              </a:rPr>
              <a:t>③ 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实行</a:t>
            </a:r>
            <a:r>
              <a:rPr lang="zh-CN" altLang="en-US" sz="2800" b="1" dirty="0" smtClean="0">
                <a:ea typeface="黑体" pitchFamily="49" charset="-122"/>
              </a:rPr>
              <a:t>高水平的贸易和投资自由化便利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政策</a:t>
            </a:r>
            <a:r>
              <a:rPr lang="zh-CN" altLang="en-US" sz="2800" b="1" dirty="0" smtClean="0">
                <a:ea typeface="黑体" pitchFamily="49" charset="-122"/>
              </a:rPr>
              <a:t>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放宽</a:t>
            </a:r>
            <a:r>
              <a:rPr lang="zh-CN" altLang="en-US" sz="2800" b="1" dirty="0" smtClean="0">
                <a:ea typeface="黑体" pitchFamily="49" charset="-122"/>
              </a:rPr>
              <a:t>市场准入，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扩大</a:t>
            </a:r>
            <a:r>
              <a:rPr lang="zh-CN" altLang="en-US" sz="2800" b="1" dirty="0" smtClean="0">
                <a:ea typeface="黑体" pitchFamily="49" charset="-122"/>
              </a:rPr>
              <a:t>服务业对外开放，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保护</a:t>
            </a:r>
            <a:r>
              <a:rPr lang="zh-CN" altLang="en-US" sz="2800" b="1" dirty="0" smtClean="0">
                <a:ea typeface="黑体" pitchFamily="49" charset="-122"/>
              </a:rPr>
              <a:t>外商投资合法权益。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创新</a:t>
            </a:r>
            <a:r>
              <a:rPr lang="zh-CN" altLang="en-US" sz="2800" b="1" dirty="0" smtClean="0">
                <a:ea typeface="黑体" pitchFamily="49" charset="-122"/>
              </a:rPr>
              <a:t>对外投资方式，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促进</a:t>
            </a:r>
            <a:r>
              <a:rPr lang="zh-CN" altLang="en-US" sz="2800" b="1" dirty="0" smtClean="0">
                <a:ea typeface="黑体" pitchFamily="49" charset="-122"/>
              </a:rPr>
              <a:t>国际产能合作，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加快</a:t>
            </a:r>
            <a:r>
              <a:rPr lang="zh-CN" altLang="en-US" sz="2800" b="1" dirty="0" smtClean="0">
                <a:ea typeface="黑体" pitchFamily="49" charset="-122"/>
              </a:rPr>
              <a:t>培育国际经济合作和竞争新优势</a:t>
            </a:r>
            <a:endParaRPr lang="zh-CN" altLang="en-US" sz="2800" b="1" dirty="0">
              <a:ea typeface="黑体" pitchFamily="49" charset="-122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0" y="250030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④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继续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坚持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对外开放的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基本国策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坚持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打开国门搞建设，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主动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参与和推动经济全球化进程，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发展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更高层次的开放型经济，不断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壮大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我国经济实力和综合国力，并且同各国人民同心协力，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打造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国际合作新平台，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增添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共同发展新动力，</a:t>
            </a:r>
            <a:r>
              <a:rPr lang="zh-CN" altLang="en-US" sz="28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推动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建设开放型世界经济</a:t>
            </a:r>
            <a:endParaRPr lang="zh-CN" altLang="en-US" sz="2800" b="1" dirty="0">
              <a:ea typeface="黑体" pitchFamily="49" charset="-122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0" y="5143512"/>
            <a:ext cx="8572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黑体" pitchFamily="49" charset="-122"/>
                <a:ea typeface="黑体" pitchFamily="49" charset="-122"/>
              </a:rPr>
              <a:t>⑤ </a:t>
            </a:r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要有经济安全的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琥珀" pitchFamily="2" charset="-122"/>
                <a:ea typeface="华文琥珀" pitchFamily="2" charset="-122"/>
              </a:rPr>
              <a:t>防范意识</a:t>
            </a:r>
            <a:endParaRPr lang="zh-CN" altLang="en-US" sz="3200" b="1" dirty="0">
              <a:solidFill>
                <a:srgbClr val="0033CC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6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58148" y="5357826"/>
            <a:ext cx="720725" cy="431800"/>
          </a:xfrm>
          <a:prstGeom prst="rightArrow">
            <a:avLst>
              <a:gd name="adj1" fmla="val 26796"/>
              <a:gd name="adj2" fmla="val 166912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" name="Picture 32" descr="图片1中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85992"/>
            <a:ext cx="571500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2" descr="图片1中心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929198"/>
            <a:ext cx="571500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2" descr="6071_r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0"/>
          <p:cNvSpPr>
            <a:spLocks noChangeArrowheads="1" noChangeShapeType="1" noTextEdit="1"/>
          </p:cNvSpPr>
          <p:nvPr/>
        </p:nvSpPr>
        <p:spPr bwMode="auto">
          <a:xfrm>
            <a:off x="214282" y="214290"/>
            <a:ext cx="2811463" cy="504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小结</a:t>
            </a:r>
            <a:endParaRPr lang="zh-CN" altLang="en-US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8228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latin typeface="方正粗黑宋简体" pitchFamily="2" charset="-122"/>
                <a:ea typeface="方正粗黑宋简体" pitchFamily="2" charset="-122"/>
              </a:rPr>
              <a:t>二、积极参与国际竞争与合作</a:t>
            </a:r>
            <a:endParaRPr lang="zh-CN" altLang="en-US" sz="4800" b="1" dirty="0"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643182"/>
            <a:ext cx="2242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latin typeface="方正粗黑宋简体" pitchFamily="2" charset="-122"/>
                <a:ea typeface="方正粗黑宋简体" pitchFamily="2" charset="-122"/>
              </a:rPr>
              <a:t>对外开放</a:t>
            </a:r>
            <a:endParaRPr lang="zh-CN" altLang="en-US" sz="4000" b="1" dirty="0"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857760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方正粗黑宋简体" pitchFamily="2" charset="-122"/>
                <a:ea typeface="方正粗黑宋简体" pitchFamily="2" charset="-122"/>
              </a:rPr>
              <a:t>发展更高层次的开放型经济</a:t>
            </a:r>
            <a:endParaRPr lang="zh-CN" altLang="en-US" sz="4000" b="1" dirty="0"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 rot="10800000">
            <a:off x="1928794" y="1714487"/>
            <a:ext cx="285752" cy="933451"/>
          </a:xfrm>
          <a:prstGeom prst="upArrow">
            <a:avLst>
              <a:gd name="adj1" fmla="val 50000"/>
              <a:gd name="adj2" fmla="val 54846"/>
            </a:avLst>
          </a:prstGeom>
          <a:gradFill rotWithShape="1">
            <a:gsLst>
              <a:gs pos="0">
                <a:srgbClr val="A603AB"/>
              </a:gs>
              <a:gs pos="10501">
                <a:srgbClr val="0819FB"/>
              </a:gs>
              <a:gs pos="17501">
                <a:srgbClr val="1A8D48"/>
              </a:gs>
              <a:gs pos="26000">
                <a:srgbClr val="FFFF00"/>
              </a:gs>
              <a:gs pos="36500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500">
                <a:srgbClr val="EE3F17"/>
              </a:gs>
              <a:gs pos="74000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 rot="10800000">
            <a:off x="2000232" y="3500438"/>
            <a:ext cx="285752" cy="1219203"/>
          </a:xfrm>
          <a:prstGeom prst="upArrow">
            <a:avLst>
              <a:gd name="adj1" fmla="val 50000"/>
              <a:gd name="adj2" fmla="val 54846"/>
            </a:avLst>
          </a:prstGeom>
          <a:gradFill rotWithShape="1">
            <a:gsLst>
              <a:gs pos="0">
                <a:srgbClr val="A603AB"/>
              </a:gs>
              <a:gs pos="10501">
                <a:srgbClr val="0819FB"/>
              </a:gs>
              <a:gs pos="17501">
                <a:srgbClr val="1A8D48"/>
              </a:gs>
              <a:gs pos="26000">
                <a:srgbClr val="FFFF00"/>
              </a:gs>
              <a:gs pos="36500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500">
                <a:srgbClr val="EE3F17"/>
              </a:gs>
              <a:gs pos="74000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00166" y="1785926"/>
            <a:ext cx="116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琥珀" pitchFamily="2" charset="-122"/>
                <a:ea typeface="华文琥珀" pitchFamily="2" charset="-122"/>
              </a:rPr>
              <a:t>要   求</a:t>
            </a:r>
            <a:endParaRPr lang="zh-CN" altLang="en-US" sz="2800" b="1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378619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琥珀" pitchFamily="2" charset="-122"/>
                <a:ea typeface="华文琥珀" pitchFamily="2" charset="-122"/>
              </a:rPr>
              <a:t>新要求</a:t>
            </a:r>
            <a:endParaRPr lang="zh-CN" altLang="en-US" sz="2800" b="1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3143240" y="257174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86116" y="2285992"/>
            <a:ext cx="12666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琥珀" pitchFamily="2" charset="-122"/>
                <a:ea typeface="华文琥珀" pitchFamily="2" charset="-122"/>
              </a:rPr>
              <a:t>新阶段</a:t>
            </a:r>
            <a:endParaRPr lang="en-US" altLang="zh-CN" sz="2800" b="1" dirty="0" smtClean="0">
              <a:latin typeface="华文琥珀" pitchFamily="2" charset="-122"/>
              <a:ea typeface="华文琥珀" pitchFamily="2" charset="-122"/>
            </a:endParaRPr>
          </a:p>
          <a:p>
            <a:endParaRPr lang="en-US" altLang="zh-CN" sz="2800" b="1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zh-CN" altLang="en-US" sz="2800" b="1" dirty="0" smtClean="0">
                <a:latin typeface="华文琥珀" pitchFamily="2" charset="-122"/>
                <a:ea typeface="华文琥珀" pitchFamily="2" charset="-122"/>
              </a:rPr>
              <a:t>格局</a:t>
            </a:r>
            <a:endParaRPr lang="zh-CN" altLang="en-US" sz="2800" b="1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13" name="虚尾箭头 12"/>
          <p:cNvSpPr/>
          <p:nvPr/>
        </p:nvSpPr>
        <p:spPr>
          <a:xfrm>
            <a:off x="4714876" y="2428868"/>
            <a:ext cx="978408" cy="357190"/>
          </a:xfrm>
          <a:prstGeom prst="striped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857884" y="2285992"/>
            <a:ext cx="1859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琥珀" pitchFamily="2" charset="-122"/>
                <a:ea typeface="华文琥珀" pitchFamily="2" charset="-122"/>
              </a:rPr>
              <a:t>加入</a:t>
            </a:r>
            <a:r>
              <a:rPr lang="en-US" altLang="zh-CN" sz="3200" b="1" dirty="0" smtClean="0">
                <a:latin typeface="华文琥珀" pitchFamily="2" charset="-122"/>
                <a:ea typeface="华文琥珀" pitchFamily="2" charset="-122"/>
              </a:rPr>
              <a:t>WTO</a:t>
            </a:r>
            <a:endParaRPr lang="zh-CN" altLang="en-US" sz="3200" b="1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768" y="485776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华文琥珀" pitchFamily="2" charset="-122"/>
                <a:ea typeface="华文琥珀" pitchFamily="2" charset="-122"/>
              </a:rPr>
              <a:t>（措施）</a:t>
            </a:r>
            <a:endParaRPr lang="zh-CN" altLang="en-US" sz="3600" b="1" dirty="0">
              <a:latin typeface="华文琥珀" pitchFamily="2" charset="-122"/>
              <a:ea typeface="华文琥珀" pitchFamily="2" charset="-122"/>
            </a:endParaRPr>
          </a:p>
        </p:txBody>
      </p:sp>
      <p:pic>
        <p:nvPicPr>
          <p:cNvPr id="16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</p:spPr>
      </p:pic>
      <p:pic>
        <p:nvPicPr>
          <p:cNvPr id="17" name="Picture 6" descr="200509281649536101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0550" y="0"/>
            <a:ext cx="9334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/>
      <p:bldP spid="13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7174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方正粗黑宋简体" pitchFamily="2" charset="-122"/>
                <a:ea typeface="方正粗黑宋简体" pitchFamily="2" charset="-122"/>
              </a:rPr>
              <a:t>      面对美国的蛮横打压，华为公司无惧风雨，宣布“备胎”芯片转正。任正非在谈华为备胎计划时，称每年采购高通</a:t>
            </a:r>
            <a:r>
              <a:rPr lang="en-US" altLang="zh-CN" sz="2400" b="1" dirty="0" smtClean="0">
                <a:latin typeface="方正粗黑宋简体" pitchFamily="2" charset="-122"/>
                <a:ea typeface="方正粗黑宋简体" pitchFamily="2" charset="-122"/>
              </a:rPr>
              <a:t>5000</a:t>
            </a:r>
            <a:r>
              <a:rPr lang="zh-CN" altLang="en-US" sz="2400" b="1" dirty="0" smtClean="0">
                <a:latin typeface="方正粗黑宋简体" pitchFamily="2" charset="-122"/>
                <a:ea typeface="方正粗黑宋简体" pitchFamily="2" charset="-122"/>
              </a:rPr>
              <a:t>万套芯片，华为从来没有排斥和抵制。</a:t>
            </a:r>
            <a:endParaRPr lang="en-US" altLang="zh-CN" sz="2400" b="1" dirty="0" smtClean="0">
              <a:latin typeface="方正粗黑宋简体" pitchFamily="2" charset="-122"/>
              <a:ea typeface="方正粗黑宋简体" pitchFamily="2" charset="-122"/>
            </a:endParaRPr>
          </a:p>
          <a:p>
            <a:r>
              <a:rPr lang="zh-CN" altLang="en-US" sz="2400" b="1" dirty="0" smtClean="0">
                <a:latin typeface="方正粗黑宋简体" pitchFamily="2" charset="-122"/>
                <a:ea typeface="方正粗黑宋简体" pitchFamily="2" charset="-122"/>
              </a:rPr>
              <a:t>       对于美国此次对于华为的技术封杀，任正非说道：“（华为）这个事件也会刺激中国发展电子工业。芯片砸钱不够的，完全依靠自主创新不够，要跨国创新。要创造外国专家到中国工作的条件。又一次人才大转移的机会来了，那就是美国的排外带来的机会。”</a:t>
            </a:r>
            <a:endParaRPr lang="en-US" altLang="zh-CN" sz="2400" b="1" dirty="0" smtClean="0">
              <a:latin typeface="方正粗黑宋简体" pitchFamily="2" charset="-122"/>
              <a:ea typeface="方正粗黑宋简体" pitchFamily="2" charset="-122"/>
            </a:endParaRPr>
          </a:p>
          <a:p>
            <a:r>
              <a:rPr lang="zh-CN" altLang="en-US" sz="2800" b="1" dirty="0" smtClean="0">
                <a:latin typeface="方正粗黑宋简体" pitchFamily="2" charset="-122"/>
                <a:ea typeface="方正粗黑宋简体" pitchFamily="2" charset="-122"/>
              </a:rPr>
              <a:t>思考：</a:t>
            </a:r>
            <a:endParaRPr lang="en-US" altLang="zh-CN" sz="2800" b="1" dirty="0" smtClean="0">
              <a:latin typeface="方正粗黑宋简体" pitchFamily="2" charset="-122"/>
              <a:ea typeface="方正粗黑宋简体" pitchFamily="2" charset="-122"/>
            </a:endParaRPr>
          </a:p>
          <a:p>
            <a:r>
              <a:rPr lang="en-US" altLang="zh-CN" sz="2800" b="1" dirty="0" smtClean="0">
                <a:latin typeface="方正粗黑宋简体" pitchFamily="2" charset="-122"/>
                <a:ea typeface="方正粗黑宋简体" pitchFamily="2" charset="-122"/>
              </a:rPr>
              <a:t>       </a:t>
            </a:r>
            <a:r>
              <a:rPr lang="zh-CN" altLang="en-US" sz="2800" b="1" dirty="0" smtClean="0">
                <a:latin typeface="方正粗黑宋简体" pitchFamily="2" charset="-122"/>
                <a:ea typeface="方正粗黑宋简体" pitchFamily="2" charset="-122"/>
              </a:rPr>
              <a:t>面对错综复杂的国际大环境，华为的做法启示我们应该怎样来应对经济全球化？</a:t>
            </a:r>
            <a:endParaRPr lang="zh-CN" altLang="en-US" sz="2800" b="1" dirty="0">
              <a:latin typeface="方正粗黑宋简体" pitchFamily="2" charset="-122"/>
              <a:ea typeface="方正粗黑宋简体" pitchFamily="2" charset="-122"/>
            </a:endParaRPr>
          </a:p>
        </p:txBody>
      </p:sp>
      <p:pic>
        <p:nvPicPr>
          <p:cNvPr id="22534" name="Picture 6" descr="https://p1.ssl.cdn.btime.com/t01cc128339e4b60184.jpg?size=637x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2734351" cy="2500306"/>
          </a:xfrm>
          <a:prstGeom prst="rect">
            <a:avLst/>
          </a:prstGeom>
          <a:noFill/>
        </p:spPr>
      </p:pic>
      <p:pic>
        <p:nvPicPr>
          <p:cNvPr id="22536" name="Picture 8" descr="http://zkres1.myzaker.com/201901/5c467f9d77ac6411c66f11e4_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9225" y="0"/>
            <a:ext cx="3564775" cy="2500306"/>
          </a:xfrm>
          <a:prstGeom prst="rect">
            <a:avLst/>
          </a:prstGeom>
          <a:noFill/>
        </p:spPr>
      </p:pic>
      <p:pic>
        <p:nvPicPr>
          <p:cNvPr id="22538" name="Picture 10" descr="http://cdn103.img.lizhi.fm/audio_cover/2016/06/13/29218558913638663_320x32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2643174" cy="2500305"/>
          </a:xfrm>
          <a:prstGeom prst="rect">
            <a:avLst/>
          </a:prstGeom>
          <a:noFill/>
        </p:spPr>
      </p:pic>
      <p:pic>
        <p:nvPicPr>
          <p:cNvPr id="7" name="Picture 32" descr="6071_r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0" y="642918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2018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全国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）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2018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年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月，在博鳌亚洲论坛年会上，中国人民银行宣布了中国金融业对外开放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12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大举措，包括取消银行和金融资产管理公司的外资持股比例限制，大幅度扩大外资银行的业务范围等。扩大中国金融业对外开放，意味着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(     </a:t>
            </a: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)</a:t>
            </a:r>
          </a:p>
          <a:p>
            <a:endParaRPr lang="zh-CN" altLang="en-US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①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金融市场结构将发生变化，系统性金融风险降低</a:t>
            </a: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②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金融产品将更加丰富，市场主体有更多选择</a:t>
            </a: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③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金融机构的成本将降低，金融资产的收益率提高</a:t>
            </a: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④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将形成新的竞争格局，促进中国金融业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改革</a:t>
            </a:r>
            <a:endParaRPr lang="en-US" altLang="zh-CN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zh-CN" altLang="en-US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sz="3200" b="1" dirty="0" smtClean="0">
                <a:latin typeface="黑体" pitchFamily="49" charset="-122"/>
                <a:ea typeface="黑体" pitchFamily="49" charset="-122"/>
              </a:rPr>
              <a:t>A. ①③    B. ①④    C. ②③    D. </a:t>
            </a:r>
            <a:r>
              <a:rPr lang="en-US" sz="3200" b="1" dirty="0" smtClean="0">
                <a:latin typeface="黑体" pitchFamily="49" charset="-122"/>
                <a:ea typeface="黑体" pitchFamily="49" charset="-122"/>
              </a:rPr>
              <a:t>②④</a:t>
            </a:r>
            <a:endParaRPr lang="zh-CN" altLang="en-US" sz="32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5957" name="WordArt 5"/>
          <p:cNvSpPr>
            <a:spLocks noChangeArrowheads="1" noChangeShapeType="1" noTextEdit="1"/>
          </p:cNvSpPr>
          <p:nvPr/>
        </p:nvSpPr>
        <p:spPr bwMode="auto">
          <a:xfrm>
            <a:off x="7358082" y="2071678"/>
            <a:ext cx="1127125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/>
                <a:ea typeface="宋体"/>
              </a:rPr>
              <a:t>D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7" name="Picture 32" descr="6071_r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87900" cy="620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0" y="42860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2018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天津）根据图中信息，下列说法正确的是</a:t>
            </a: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endParaRPr lang="en-US" sz="2800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A.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我国开放型经济水平显著提高</a:t>
            </a: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B.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我国经济社会发展获得了良好的国际环境</a:t>
            </a: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C.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我国对外开放中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走出去</a:t>
            </a:r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的规模不断扩大</a:t>
            </a:r>
          </a:p>
          <a:p>
            <a:r>
              <a:rPr lang="en-US" sz="2800" b="1" dirty="0" smtClean="0">
                <a:latin typeface="黑体" pitchFamily="49" charset="-122"/>
                <a:ea typeface="黑体" pitchFamily="49" charset="-122"/>
              </a:rPr>
              <a:t>D.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我国形成了全方位、宽领域、多层次的对外开放格局</a:t>
            </a:r>
          </a:p>
        </p:txBody>
      </p:sp>
      <p:sp>
        <p:nvSpPr>
          <p:cNvPr id="125957" name="WordArt 5"/>
          <p:cNvSpPr>
            <a:spLocks noChangeArrowheads="1" noChangeShapeType="1" noTextEdit="1"/>
          </p:cNvSpPr>
          <p:nvPr/>
        </p:nvSpPr>
        <p:spPr bwMode="auto">
          <a:xfrm>
            <a:off x="7500958" y="1785926"/>
            <a:ext cx="1127125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/>
                <a:ea typeface="宋体"/>
              </a:rPr>
              <a:t>A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/>
              <a:ea typeface="宋体"/>
            </a:endParaRPr>
          </a:p>
        </p:txBody>
      </p:sp>
      <p:pic>
        <p:nvPicPr>
          <p:cNvPr id="2050" name="Picture 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clr">
          <a:xfrm>
            <a:off x="928662" y="1050627"/>
            <a:ext cx="6429420" cy="2759361"/>
          </a:xfrm>
          <a:prstGeom prst="rect">
            <a:avLst/>
          </a:prstGeom>
          <a:noFill/>
        </p:spPr>
      </p:pic>
      <p:pic>
        <p:nvPicPr>
          <p:cNvPr id="8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 descr="图片1民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1042988" y="1052513"/>
            <a:ext cx="76327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实施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“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走出去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”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战略是我国对外开放新阶段的重大举措，只有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“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引进来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”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与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“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走出去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”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同时并举，中国经济才能在更大范围内和更高层次上参与国际竞争与合作。下列情况中属于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“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走出去</a:t>
            </a:r>
            <a:r>
              <a:rPr lang="zh-CN" altLang="en-US" sz="2800" b="1" dirty="0">
                <a:latin typeface="Arial"/>
                <a:ea typeface="黑体" pitchFamily="49" charset="-122"/>
              </a:rPr>
              <a:t>”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的是</a:t>
            </a:r>
          </a:p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  ①中国海尔集团在海外建立分公司</a:t>
            </a:r>
          </a:p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  ②中国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TCL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集团收购法国汤姆逊公司</a:t>
            </a:r>
          </a:p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  ③中国三家建筑公司承建约旦王宫工程</a:t>
            </a:r>
          </a:p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  ④中国银行向美国花旗银行转让部分股权</a:t>
            </a:r>
          </a:p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A.① ④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　  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B.① ② ③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　  </a:t>
            </a:r>
          </a:p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C.②④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　  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D. ① ②③ ④</a:t>
            </a:r>
          </a:p>
        </p:txBody>
      </p:sp>
      <p:sp>
        <p:nvSpPr>
          <p:cNvPr id="216068" name="WordArt 4"/>
          <p:cNvSpPr>
            <a:spLocks noChangeArrowheads="1" noChangeShapeType="1" noTextEdit="1"/>
          </p:cNvSpPr>
          <p:nvPr/>
        </p:nvSpPr>
        <p:spPr bwMode="auto">
          <a:xfrm>
            <a:off x="6877050" y="4868863"/>
            <a:ext cx="1127125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/>
                <a:ea typeface="宋体"/>
              </a:rPr>
              <a:t>B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/>
              <a:ea typeface="宋体"/>
            </a:endParaRPr>
          </a:p>
        </p:txBody>
      </p:sp>
      <p:sp>
        <p:nvSpPr>
          <p:cNvPr id="216070" name="WordArt 6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34575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/>
                <a:ea typeface="隶书"/>
              </a:rPr>
              <a:t>巩固练习：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 rot="5400000">
            <a:off x="332582" y="827881"/>
            <a:ext cx="414338" cy="288925"/>
          </a:xfrm>
          <a:prstGeom prst="flowChartExtract">
            <a:avLst/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zh-CN" altLang="zh-CN" sz="2000" b="0">
              <a:solidFill>
                <a:srgbClr val="FF0066"/>
              </a:solidFill>
            </a:endParaRPr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 rot="5400000">
            <a:off x="719931" y="799307"/>
            <a:ext cx="574675" cy="360362"/>
          </a:xfrm>
          <a:prstGeom prst="flowChartExtract">
            <a:avLst/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zh-CN" altLang="zh-CN" sz="2000" b="0">
              <a:solidFill>
                <a:srgbClr val="FF0066"/>
              </a:solidFill>
            </a:endParaRPr>
          </a:p>
        </p:txBody>
      </p:sp>
      <p:sp>
        <p:nvSpPr>
          <p:cNvPr id="5125" name="WordArt 10"/>
          <p:cNvSpPr>
            <a:spLocks noChangeArrowheads="1" noChangeShapeType="1" noTextEdit="1"/>
          </p:cNvSpPr>
          <p:nvPr/>
        </p:nvSpPr>
        <p:spPr bwMode="auto">
          <a:xfrm>
            <a:off x="2571736" y="3000372"/>
            <a:ext cx="281146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/>
                <a:ea typeface="黑体"/>
              </a:rPr>
              <a:t>谈一谈</a:t>
            </a:r>
            <a:endParaRPr lang="zh-CN" alt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/>
              <a:ea typeface="黑体"/>
            </a:endParaRP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428596" y="4071942"/>
            <a:ext cx="828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800" b="1" dirty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5400" b="1" dirty="0" smtClean="0">
                <a:latin typeface="黑体" pitchFamily="49" charset="-122"/>
                <a:ea typeface="黑体" pitchFamily="49" charset="-122"/>
              </a:rPr>
              <a:t>本框题有哪些主要知识点？</a:t>
            </a:r>
            <a:endParaRPr lang="zh-CN" altLang="en-US" sz="54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5127" name="Picture 6" descr="努力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0"/>
            <a:ext cx="2000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571612"/>
            <a:ext cx="95012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5400" b="1" dirty="0">
                <a:ea typeface="黑体" pitchFamily="49" charset="-122"/>
              </a:rPr>
              <a:t>二、积极参与国际竞争与合作</a:t>
            </a:r>
          </a:p>
        </p:txBody>
      </p:sp>
      <p:pic>
        <p:nvPicPr>
          <p:cNvPr id="9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2238" y="0"/>
            <a:ext cx="1401762" cy="1379538"/>
          </a:xfrm>
          <a:prstGeom prst="rect">
            <a:avLst/>
          </a:prstGeom>
          <a:noFill/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2051050" y="0"/>
            <a:ext cx="6408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ea typeface="黑体" pitchFamily="49" charset="-122"/>
              </a:rPr>
              <a:t>二、积极参与国际竞争与合作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0" y="549275"/>
            <a:ext cx="4787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方正粗黑宋简体" pitchFamily="2" charset="-122"/>
                <a:ea typeface="方正粗黑宋简体" pitchFamily="2" charset="-122"/>
              </a:rPr>
              <a:t>１、对外开放的新阶段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785786" y="857232"/>
            <a:ext cx="2735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(1)WTO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的成立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714348" y="1214422"/>
            <a:ext cx="51736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(2)WTO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的性质、地位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和作用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714348" y="1571612"/>
            <a:ext cx="3959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(3)WTO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的基本原则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714348" y="2000240"/>
            <a:ext cx="6300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(4)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我国与世界贸易组织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2400" b="1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加入时间、影响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0" y="2357430"/>
            <a:ext cx="7164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方正粗黑宋简体" pitchFamily="2" charset="-122"/>
                <a:ea typeface="方正粗黑宋简体" pitchFamily="2" charset="-122"/>
              </a:rPr>
              <a:t>２</a:t>
            </a:r>
            <a:r>
              <a:rPr lang="zh-CN" altLang="en-US" sz="2800" b="1" dirty="0" smtClean="0">
                <a:latin typeface="方正粗黑宋简体" pitchFamily="2" charset="-122"/>
                <a:ea typeface="方正粗黑宋简体" pitchFamily="2" charset="-122"/>
              </a:rPr>
              <a:t>、发展更高层次的开放型经济</a:t>
            </a:r>
            <a:endParaRPr lang="zh-CN" altLang="en-US" sz="2800" b="1" dirty="0"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214282" y="2714620"/>
            <a:ext cx="6696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ea typeface="黑体" pitchFamily="49" charset="-122"/>
              </a:rPr>
              <a:t>（</a:t>
            </a:r>
            <a:r>
              <a:rPr lang="en-US" altLang="zh-CN" sz="2800" b="1" dirty="0">
                <a:ea typeface="黑体" pitchFamily="49" charset="-122"/>
              </a:rPr>
              <a:t>1</a:t>
            </a:r>
            <a:r>
              <a:rPr lang="zh-CN" altLang="en-US" sz="2800" b="1" dirty="0">
                <a:ea typeface="黑体" pitchFamily="49" charset="-122"/>
              </a:rPr>
              <a:t>）对外开放是我国的长期基本国策</a:t>
            </a:r>
            <a:endParaRPr lang="zh-CN" altLang="en-US" sz="2800" b="1" dirty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214282" y="3071810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>
                <a:ea typeface="黑体" pitchFamily="49" charset="-122"/>
              </a:rPr>
              <a:t>（</a:t>
            </a:r>
            <a:r>
              <a:rPr lang="en-US" altLang="zh-CN" sz="2800" b="1" dirty="0">
                <a:ea typeface="黑体" pitchFamily="49" charset="-122"/>
              </a:rPr>
              <a:t>2</a:t>
            </a:r>
            <a:r>
              <a:rPr lang="zh-CN" altLang="en-US" sz="2800" b="1" dirty="0">
                <a:ea typeface="黑体" pitchFamily="49" charset="-122"/>
              </a:rPr>
              <a:t>）对外开放的</a:t>
            </a:r>
            <a:r>
              <a:rPr lang="zh-CN" altLang="en-US" sz="2800" b="1" dirty="0">
                <a:solidFill>
                  <a:srgbClr val="0000FF"/>
                </a:solidFill>
                <a:ea typeface="黑体" pitchFamily="49" charset="-122"/>
              </a:rPr>
              <a:t>基本</a:t>
            </a:r>
            <a:r>
              <a:rPr lang="zh-CN" altLang="en-US" sz="2800" b="1" dirty="0" smtClean="0">
                <a:solidFill>
                  <a:srgbClr val="0000FF"/>
                </a:solidFill>
                <a:ea typeface="黑体" pitchFamily="49" charset="-122"/>
              </a:rPr>
              <a:t>格局和开放型经济体系</a:t>
            </a:r>
            <a:r>
              <a:rPr lang="zh-CN" altLang="en-US" sz="2800" b="1" dirty="0" smtClean="0">
                <a:ea typeface="黑体" pitchFamily="49" charset="-122"/>
              </a:rPr>
              <a:t>及</a:t>
            </a:r>
            <a:r>
              <a:rPr lang="zh-CN" altLang="en-US" sz="2800" b="1" dirty="0">
                <a:solidFill>
                  <a:srgbClr val="0000FF"/>
                </a:solidFill>
                <a:ea typeface="黑体" pitchFamily="49" charset="-122"/>
              </a:rPr>
              <a:t>作用</a:t>
            </a:r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571472" y="4572008"/>
            <a:ext cx="8572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ea typeface="黑体" pitchFamily="49" charset="-122"/>
              </a:rPr>
              <a:t>②</a:t>
            </a:r>
            <a:r>
              <a:rPr lang="zh-CN" altLang="en-US" sz="2400" b="1" dirty="0" smtClean="0">
                <a:ea typeface="黑体" pitchFamily="49" charset="-122"/>
              </a:rPr>
              <a:t>加快转变对外经济发展方式，推动开放朝着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转变，着力培育</a:t>
            </a:r>
            <a:r>
              <a:rPr lang="en-US" altLang="zh-CN" sz="2400" b="1" dirty="0" smtClean="0">
                <a:ea typeface="黑体" pitchFamily="49" charset="-122"/>
              </a:rPr>
              <a:t>… … </a:t>
            </a:r>
            <a:r>
              <a:rPr lang="zh-CN" altLang="en-US" sz="2400" b="1" dirty="0" smtClean="0">
                <a:ea typeface="黑体" pitchFamily="49" charset="-122"/>
              </a:rPr>
              <a:t>。形成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，拓展</a:t>
            </a:r>
            <a:r>
              <a:rPr lang="en-US" altLang="zh-CN" sz="2400" b="1" dirty="0" smtClean="0">
                <a:ea typeface="黑体" pitchFamily="49" charset="-122"/>
              </a:rPr>
              <a:t>… … </a:t>
            </a:r>
            <a:r>
              <a:rPr lang="zh-CN" altLang="en-US" sz="2400" b="1" dirty="0" smtClean="0">
                <a:ea typeface="黑体" pitchFamily="49" charset="-122"/>
              </a:rPr>
              <a:t>，培育</a:t>
            </a:r>
            <a:r>
              <a:rPr lang="en-US" altLang="zh-CN" sz="2400" b="1" dirty="0" smtClean="0">
                <a:ea typeface="黑体" pitchFamily="49" charset="-122"/>
              </a:rPr>
              <a:t>… … </a:t>
            </a:r>
            <a:r>
              <a:rPr lang="zh-CN" altLang="en-US" sz="2400" b="1" dirty="0" smtClean="0">
                <a:ea typeface="黑体" pitchFamily="49" charset="-122"/>
              </a:rPr>
              <a:t>，推进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endParaRPr lang="zh-CN" altLang="en-US" sz="2400" b="1" dirty="0">
              <a:ea typeface="黑体" pitchFamily="49" charset="-122"/>
            </a:endParaRPr>
          </a:p>
        </p:txBody>
      </p:sp>
      <p:sp>
        <p:nvSpPr>
          <p:cNvPr id="143381" name="WordArt 21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187450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方正粗宋简体"/>
              </a:rPr>
              <a:t>笔记</a:t>
            </a:r>
          </a:p>
        </p:txBody>
      </p:sp>
      <p:pic>
        <p:nvPicPr>
          <p:cNvPr id="143382" name="Picture 22" descr="手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0"/>
            <a:ext cx="952500" cy="571500"/>
          </a:xfrm>
          <a:prstGeom prst="rect">
            <a:avLst/>
          </a:prstGeom>
          <a:noFill/>
        </p:spPr>
      </p:pic>
      <p:sp>
        <p:nvSpPr>
          <p:cNvPr id="143386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86116" y="1000108"/>
            <a:ext cx="431800" cy="287337"/>
          </a:xfrm>
          <a:prstGeom prst="rightArrow">
            <a:avLst>
              <a:gd name="adj1" fmla="val 26796"/>
              <a:gd name="adj2" fmla="val 150277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87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29652" y="3214686"/>
            <a:ext cx="431800" cy="287338"/>
          </a:xfrm>
          <a:prstGeom prst="rightArrow">
            <a:avLst>
              <a:gd name="adj1" fmla="val 26796"/>
              <a:gd name="adj2" fmla="val 150276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89" name="AutoShape 2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86182" y="1643050"/>
            <a:ext cx="431800" cy="287337"/>
          </a:xfrm>
          <a:prstGeom prst="rightArrow">
            <a:avLst>
              <a:gd name="adj1" fmla="val 26796"/>
              <a:gd name="adj2" fmla="val 150277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90" name="AutoShape 3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215206" y="2143116"/>
            <a:ext cx="431800" cy="287338"/>
          </a:xfrm>
          <a:prstGeom prst="rightArrow">
            <a:avLst>
              <a:gd name="adj1" fmla="val 26796"/>
              <a:gd name="adj2" fmla="val 150276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94" name="AutoShape 3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214942" y="1285860"/>
            <a:ext cx="431800" cy="287338"/>
          </a:xfrm>
          <a:prstGeom prst="rightArrow">
            <a:avLst>
              <a:gd name="adj1" fmla="val 26796"/>
              <a:gd name="adj2" fmla="val 150276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43395" name="Picture 35" descr="00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49275"/>
            <a:ext cx="9144000" cy="71438"/>
          </a:xfrm>
          <a:prstGeom prst="rect">
            <a:avLst/>
          </a:prstGeom>
          <a:noFill/>
        </p:spPr>
      </p:pic>
      <p:sp>
        <p:nvSpPr>
          <p:cNvPr id="143397" name="Text Box 37"/>
          <p:cNvSpPr txBox="1">
            <a:spLocks noChangeArrowheads="1"/>
          </p:cNvSpPr>
          <p:nvPr/>
        </p:nvSpPr>
        <p:spPr bwMode="auto">
          <a:xfrm>
            <a:off x="214282" y="3429000"/>
            <a:ext cx="80327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 dirty="0">
                <a:ea typeface="黑体" pitchFamily="49" charset="-122"/>
              </a:rPr>
              <a:t>（</a:t>
            </a:r>
            <a:r>
              <a:rPr lang="en-US" altLang="zh-CN" sz="2800" b="1" dirty="0">
                <a:ea typeface="黑体" pitchFamily="49" charset="-122"/>
              </a:rPr>
              <a:t>3</a:t>
            </a:r>
            <a:r>
              <a:rPr lang="zh-CN" altLang="en-US" sz="2800" b="1" dirty="0" smtClean="0">
                <a:ea typeface="黑体" pitchFamily="49" charset="-122"/>
              </a:rPr>
              <a:t>）发展更高层次的开放型经济的措施</a:t>
            </a:r>
            <a:endParaRPr lang="zh-CN" altLang="en-US" sz="2800" b="1" dirty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143398" name="Text Box 38"/>
          <p:cNvSpPr txBox="1">
            <a:spLocks noChangeArrowheads="1"/>
          </p:cNvSpPr>
          <p:nvPr/>
        </p:nvSpPr>
        <p:spPr bwMode="auto">
          <a:xfrm>
            <a:off x="642910" y="3857628"/>
            <a:ext cx="82423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ea typeface="黑体" pitchFamily="49" charset="-122"/>
              </a:rPr>
              <a:t>①</a:t>
            </a:r>
            <a:r>
              <a:rPr lang="zh-CN" altLang="en-US" sz="2400" b="1" dirty="0" smtClean="0">
                <a:ea typeface="黑体" pitchFamily="49" charset="-122"/>
              </a:rPr>
              <a:t>适应经济全球化，以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为重点，坚持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并重，遵循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原则，加强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合作，形成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开放格局</a:t>
            </a:r>
            <a:endParaRPr lang="zh-CN" altLang="en-US" sz="2400" b="1" dirty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143392" name="AutoShape 32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786578" y="3643314"/>
            <a:ext cx="431800" cy="287338"/>
          </a:xfrm>
          <a:prstGeom prst="rightArrow">
            <a:avLst>
              <a:gd name="adj1" fmla="val 26796"/>
              <a:gd name="adj2" fmla="val 150276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571472" y="5286388"/>
            <a:ext cx="857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ea typeface="黑体" pitchFamily="49" charset="-122"/>
              </a:rPr>
              <a:t>③ </a:t>
            </a:r>
            <a:r>
              <a:rPr lang="zh-CN" altLang="en-US" sz="2400" b="1" dirty="0" smtClean="0">
                <a:ea typeface="黑体" pitchFamily="49" charset="-122"/>
              </a:rPr>
              <a:t>实行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ea typeface="黑体" pitchFamily="49" charset="-122"/>
              </a:rPr>
              <a:t>政策，放宽</a:t>
            </a:r>
            <a:r>
              <a:rPr lang="en-US" altLang="zh-CN" sz="2400" b="1" dirty="0" smtClean="0">
                <a:ea typeface="黑体" pitchFamily="49" charset="-122"/>
              </a:rPr>
              <a:t>… … </a:t>
            </a:r>
            <a:r>
              <a:rPr lang="zh-CN" altLang="en-US" sz="2400" b="1" dirty="0" smtClean="0">
                <a:ea typeface="黑体" pitchFamily="49" charset="-122"/>
              </a:rPr>
              <a:t>。创新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endParaRPr lang="zh-CN" altLang="en-US" sz="2400" b="1" dirty="0">
              <a:ea typeface="黑体" pitchFamily="49" charset="-122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71472" y="5643578"/>
            <a:ext cx="857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④ 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继续坚持对外开放的基本国策，坚持</a:t>
            </a:r>
            <a:r>
              <a:rPr lang="en-US" altLang="zh-CN" sz="2400" b="1" dirty="0" smtClean="0">
                <a:ea typeface="黑体" pitchFamily="49" charset="-122"/>
              </a:rPr>
              <a:t>… …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开放型世界经济</a:t>
            </a:r>
            <a:endParaRPr lang="zh-CN" altLang="en-US" sz="2400" b="1" dirty="0">
              <a:ea typeface="黑体" pitchFamily="49" charset="-122"/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71472" y="6000768"/>
            <a:ext cx="857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黑体" pitchFamily="49" charset="-122"/>
                <a:ea typeface="黑体" pitchFamily="49" charset="-122"/>
              </a:rPr>
              <a:t>⑤ 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要有经济安全的防范意识</a:t>
            </a:r>
            <a:endParaRPr lang="zh-CN" altLang="en-US" sz="2400" b="1" dirty="0">
              <a:ea typeface="黑体" pitchFamily="49" charset="-122"/>
            </a:endParaRPr>
          </a:p>
        </p:txBody>
      </p:sp>
      <p:pic>
        <p:nvPicPr>
          <p:cNvPr id="33" name="Picture 32" descr="6071_r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  <p:pic>
        <p:nvPicPr>
          <p:cNvPr id="32" name="Picture 29" descr="图片1g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9586" y="6143644"/>
            <a:ext cx="503260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6" grpId="0"/>
      <p:bldP spid="143367" grpId="0"/>
      <p:bldP spid="143368" grpId="0"/>
      <p:bldP spid="143370" grpId="0"/>
      <p:bldP spid="143373" grpId="0"/>
      <p:bldP spid="143374" grpId="0"/>
      <p:bldP spid="143375" grpId="0"/>
      <p:bldP spid="143386" grpId="0" animBg="1"/>
      <p:bldP spid="143387" grpId="0" animBg="1"/>
      <p:bldP spid="143389" grpId="0" animBg="1"/>
      <p:bldP spid="143390" grpId="0" animBg="1"/>
      <p:bldP spid="143394" grpId="0" animBg="1"/>
      <p:bldP spid="143397" grpId="0"/>
      <p:bldP spid="143398" grpId="0"/>
      <p:bldP spid="143392" grpId="0" animBg="1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 descr="世界贸易组织全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052513"/>
            <a:ext cx="5076825" cy="4392612"/>
          </a:xfrm>
          <a:prstGeom prst="rect">
            <a:avLst/>
          </a:prstGeom>
          <a:noFill/>
        </p:spPr>
      </p:pic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395288" y="2276475"/>
            <a:ext cx="82296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zh-CN" altLang="zh-CN" sz="4400">
              <a:solidFill>
                <a:schemeClr val="tx2"/>
              </a:solidFill>
            </a:endParaRP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4572000" y="1052513"/>
            <a:ext cx="381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世界贸易组织全景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0" y="981075"/>
            <a:ext cx="406717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  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世界贸易组织（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World Trade Organization 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简称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）成立于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1995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日，总部设在日内瓦。前身是成立于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1948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月的关贸总协定（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GATT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），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1995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年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月</a:t>
            </a:r>
            <a:r>
              <a:rPr lang="en-US" altLang="zh-CN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日世界贸易组织代替关贸总协定正式运行。 </a:t>
            </a:r>
          </a:p>
        </p:txBody>
      </p:sp>
      <p:sp>
        <p:nvSpPr>
          <p:cNvPr id="17716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720725" cy="431800"/>
          </a:xfrm>
          <a:prstGeom prst="rightArrow">
            <a:avLst>
              <a:gd name="adj1" fmla="val 26796"/>
              <a:gd name="adj2" fmla="val 166912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77161" name="Picture 9" descr="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pic>
        <p:nvPicPr>
          <p:cNvPr id="9" name="Picture 32" descr="6071_r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5" name="Picture 3" descr="wto8 副本"/>
          <p:cNvPicPr>
            <a:picLocks noChangeAspect="1" noChangeArrowheads="1"/>
          </p:cNvPicPr>
          <p:nvPr/>
        </p:nvPicPr>
        <p:blipFill>
          <a:blip r:embed="rId2"/>
          <a:srcRect b="45555"/>
          <a:stretch>
            <a:fillRect/>
          </a:stretch>
        </p:blipFill>
        <p:spPr bwMode="auto">
          <a:xfrm>
            <a:off x="468313" y="1844675"/>
            <a:ext cx="8280400" cy="3132138"/>
          </a:xfrm>
          <a:prstGeom prst="rect">
            <a:avLst/>
          </a:prstGeom>
          <a:noFill/>
        </p:spPr>
      </p:pic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0" y="1052513"/>
            <a:ext cx="6480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660033"/>
                </a:solidFill>
                <a:latin typeface="华文新魏" pitchFamily="2" charset="-122"/>
                <a:ea typeface="华文新魏" pitchFamily="2" charset="-122"/>
              </a:rPr>
              <a:t>世界三大经济组织</a:t>
            </a:r>
          </a:p>
        </p:txBody>
      </p:sp>
      <p:sp>
        <p:nvSpPr>
          <p:cNvPr id="207877" name="AutoShape 5"/>
          <p:cNvSpPr>
            <a:spLocks noChangeArrowheads="1"/>
          </p:cNvSpPr>
          <p:nvPr/>
        </p:nvSpPr>
        <p:spPr bwMode="auto">
          <a:xfrm rot="10800000">
            <a:off x="323850" y="5013325"/>
            <a:ext cx="2160588" cy="1079500"/>
          </a:xfrm>
          <a:prstGeom prst="wedgeRoundRectCallout">
            <a:avLst>
              <a:gd name="adj1" fmla="val 5764"/>
              <a:gd name="adj2" fmla="val 90144"/>
              <a:gd name="adj3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zh-CN" altLang="en-US" sz="3200" b="1">
                <a:solidFill>
                  <a:srgbClr val="003300"/>
                </a:solidFill>
                <a:ea typeface="华文新魏" pitchFamily="2" charset="-122"/>
              </a:rPr>
              <a:t>世界贸易组织</a:t>
            </a:r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auto">
          <a:xfrm rot="10800000">
            <a:off x="2987675" y="4941888"/>
            <a:ext cx="2952750" cy="1152525"/>
          </a:xfrm>
          <a:prstGeom prst="wedgeRoundRectCallout">
            <a:avLst>
              <a:gd name="adj1" fmla="val 32741"/>
              <a:gd name="adj2" fmla="val 840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zh-CN" altLang="en-US" sz="3200" b="1">
                <a:ea typeface="华文行楷" pitchFamily="2" charset="-122"/>
              </a:rPr>
              <a:t>国际货币基金组织</a:t>
            </a:r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auto">
          <a:xfrm rot="10800000">
            <a:off x="6372225" y="5013325"/>
            <a:ext cx="2232025" cy="1081088"/>
          </a:xfrm>
          <a:prstGeom prst="wedgeRoundRectCallout">
            <a:avLst>
              <a:gd name="adj1" fmla="val 5120"/>
              <a:gd name="adj2" fmla="val 7966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zh-CN" altLang="en-US" sz="3600" b="1">
                <a:solidFill>
                  <a:schemeClr val="tx2"/>
                </a:solidFill>
              </a:rPr>
              <a:t>世界银行</a:t>
            </a:r>
          </a:p>
        </p:txBody>
      </p:sp>
      <p:pic>
        <p:nvPicPr>
          <p:cNvPr id="207880" name="Picture 8" descr="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pic>
        <p:nvPicPr>
          <p:cNvPr id="9" name="Picture 32" descr="6071_r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7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/>
      <p:bldP spid="207877" grpId="0" animBg="1"/>
      <p:bldP spid="207878" grpId="0" animBg="1"/>
      <p:bldP spid="2078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214283" y="3429000"/>
            <a:ext cx="89297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作用：</a:t>
            </a:r>
          </a:p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①积极组织多边贸易谈判。</a:t>
            </a:r>
          </a:p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②为国际贸易制定一系列的基本原则和协定。 </a:t>
            </a:r>
          </a:p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③为成员提供解决贸易摩擦、冲突的场所。 </a:t>
            </a:r>
          </a:p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（部长会议、总理事会、争端解决机构）</a:t>
            </a:r>
          </a:p>
        </p:txBody>
      </p:sp>
      <p:sp>
        <p:nvSpPr>
          <p:cNvPr id="17818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86776" y="5876925"/>
            <a:ext cx="534962" cy="431800"/>
          </a:xfrm>
          <a:prstGeom prst="rightArrow">
            <a:avLst>
              <a:gd name="adj1" fmla="val 26796"/>
              <a:gd name="adj2" fmla="val 166912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285721" y="1857364"/>
            <a:ext cx="885827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地位：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</a:b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是世界上最大的多边贸易组织，它与世界银行、国际货币基金组织并称为世界三大经济组织。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85721" y="857232"/>
            <a:ext cx="885827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性质：</a:t>
            </a: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</a:b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　　</a:t>
            </a:r>
            <a:r>
              <a:rPr lang="zh-CN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专门协调国际贸易关系的世界性经济组织</a:t>
            </a:r>
            <a:endParaRPr lang="zh-CN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5786" y="0"/>
            <a:ext cx="7594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世界贸易组织（</a:t>
            </a:r>
            <a:r>
              <a:rPr lang="en-US" altLang="zh-C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WTO</a:t>
            </a:r>
            <a:r>
              <a:rPr lang="zh-CN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）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9" name="Picture 32" descr="6071_r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84213" y="981075"/>
            <a:ext cx="5688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的基本原则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1258888" y="2462213"/>
            <a:ext cx="63373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非歧视原则</a:t>
            </a:r>
          </a:p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透明度原则</a:t>
            </a:r>
          </a:p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自由贸易原则</a:t>
            </a:r>
          </a:p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公平竞争原则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911725" y="2138363"/>
            <a:ext cx="38369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最惠国待遇原则</a:t>
            </a:r>
          </a:p>
          <a:p>
            <a:r>
              <a:rPr lang="zh-CN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国民待遇原则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08400" y="2492375"/>
            <a:ext cx="1150938" cy="504825"/>
            <a:chOff x="2336" y="1570"/>
            <a:chExt cx="725" cy="318"/>
          </a:xfrm>
        </p:grpSpPr>
        <p:sp>
          <p:nvSpPr>
            <p:cNvPr id="179205" name="Line 5"/>
            <p:cNvSpPr>
              <a:spLocks noChangeShapeType="1"/>
            </p:cNvSpPr>
            <p:nvPr/>
          </p:nvSpPr>
          <p:spPr bwMode="auto">
            <a:xfrm flipV="1">
              <a:off x="2336" y="1570"/>
              <a:ext cx="725" cy="1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206" name="Line 6"/>
            <p:cNvSpPr>
              <a:spLocks noChangeShapeType="1"/>
            </p:cNvSpPr>
            <p:nvPr/>
          </p:nvSpPr>
          <p:spPr bwMode="auto">
            <a:xfrm>
              <a:off x="2336" y="1706"/>
              <a:ext cx="725" cy="18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9207" name="AutoShape 7"/>
          <p:cNvSpPr>
            <a:spLocks/>
          </p:cNvSpPr>
          <p:nvPr/>
        </p:nvSpPr>
        <p:spPr bwMode="auto">
          <a:xfrm>
            <a:off x="971550" y="2636838"/>
            <a:ext cx="287338" cy="2232025"/>
          </a:xfrm>
          <a:prstGeom prst="leftBrace">
            <a:avLst>
              <a:gd name="adj1" fmla="val 64733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920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720725" cy="431800"/>
          </a:xfrm>
          <a:prstGeom prst="rightArrow">
            <a:avLst>
              <a:gd name="adj1" fmla="val 26796"/>
              <a:gd name="adj2" fmla="val 166912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79209" name="Picture 9" descr="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</p:spPr>
      </p:pic>
      <p:sp>
        <p:nvSpPr>
          <p:cNvPr id="179212" name="AutoShape 12"/>
          <p:cNvSpPr>
            <a:spLocks noChangeArrowheads="1"/>
          </p:cNvSpPr>
          <p:nvPr/>
        </p:nvSpPr>
        <p:spPr bwMode="auto">
          <a:xfrm>
            <a:off x="6516688" y="1700213"/>
            <a:ext cx="215900" cy="576262"/>
          </a:xfrm>
          <a:prstGeom prst="up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79213" name="Text Box 13"/>
          <p:cNvSpPr txBox="1">
            <a:spLocks noChangeArrowheads="1"/>
          </p:cNvSpPr>
          <p:nvPr/>
        </p:nvSpPr>
        <p:spPr bwMode="auto">
          <a:xfrm>
            <a:off x="4984750" y="1044575"/>
            <a:ext cx="2632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>
                <a:ea typeface="方正粗圆简体" pitchFamily="2" charset="-122"/>
              </a:rPr>
              <a:t>对</a:t>
            </a:r>
            <a:r>
              <a:rPr lang="zh-CN" altLang="en-US" sz="3200" b="1">
                <a:solidFill>
                  <a:srgbClr val="0000FF"/>
                </a:solidFill>
                <a:ea typeface="方正粗圆简体" pitchFamily="2" charset="-122"/>
              </a:rPr>
              <a:t>外</a:t>
            </a:r>
            <a:r>
              <a:rPr lang="zh-CN" altLang="en-US" sz="3200" b="1">
                <a:ea typeface="方正粗圆简体" pitchFamily="2" charset="-122"/>
              </a:rPr>
              <a:t>一视同仁</a:t>
            </a:r>
          </a:p>
        </p:txBody>
      </p:sp>
      <p:sp>
        <p:nvSpPr>
          <p:cNvPr id="179214" name="AutoShape 14"/>
          <p:cNvSpPr>
            <a:spLocks noChangeArrowheads="1"/>
          </p:cNvSpPr>
          <p:nvPr/>
        </p:nvSpPr>
        <p:spPr bwMode="auto">
          <a:xfrm>
            <a:off x="6300788" y="3284538"/>
            <a:ext cx="142875" cy="687387"/>
          </a:xfrm>
          <a:prstGeom prst="downArrow">
            <a:avLst>
              <a:gd name="adj1" fmla="val 50000"/>
              <a:gd name="adj2" fmla="val 120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5219700" y="3860800"/>
            <a:ext cx="2632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ea typeface="方正粗圆简体" pitchFamily="2" charset="-122"/>
              </a:rPr>
              <a:t>内外</a:t>
            </a:r>
            <a:r>
              <a:rPr lang="zh-CN" altLang="en-US" sz="3200" b="1">
                <a:ea typeface="方正粗圆简体" pitchFamily="2" charset="-122"/>
              </a:rPr>
              <a:t>一视同仁</a:t>
            </a:r>
          </a:p>
        </p:txBody>
      </p:sp>
      <p:pic>
        <p:nvPicPr>
          <p:cNvPr id="16" name="Picture 32" descr="6071_r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72272"/>
            <a:ext cx="9144000" cy="285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/>
      <p:bldP spid="179204" grpId="0"/>
      <p:bldP spid="179208" grpId="0" animBg="1"/>
      <p:bldP spid="179212" grpId="0" animBg="1"/>
      <p:bldP spid="179213" grpId="0"/>
      <p:bldP spid="179214" grpId="0" animBg="1"/>
      <p:bldP spid="1792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</p:spPr>
      </p:pic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468313" y="5589588"/>
            <a:ext cx="8351837" cy="9461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b="1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 b="1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图为石广生签字后同</a:t>
            </a:r>
            <a:r>
              <a:rPr lang="en-US" altLang="zh-CN" sz="2800" b="1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2800" b="1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总干事穆尔举杯庆祝中国成为</a:t>
            </a:r>
            <a:r>
              <a:rPr lang="en-US" altLang="zh-CN" sz="2800" b="1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WTO</a:t>
            </a:r>
            <a:r>
              <a:rPr lang="zh-CN" altLang="en-US" sz="2800" b="1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大家庭中的一员：成为其第</a:t>
            </a:r>
            <a:r>
              <a:rPr lang="en-US" altLang="zh-CN" sz="2800" b="1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143</a:t>
            </a:r>
            <a:r>
              <a:rPr lang="zh-CN" altLang="en-US" sz="2800" b="1">
                <a:solidFill>
                  <a:schemeClr val="accent1"/>
                </a:solidFill>
                <a:latin typeface="黑体" pitchFamily="49" charset="-122"/>
                <a:ea typeface="黑体" pitchFamily="49" charset="-122"/>
              </a:rPr>
              <a:t>个成员</a:t>
            </a:r>
            <a:r>
              <a:rPr lang="zh-CN" altLang="en-US" sz="2800">
                <a:solidFill>
                  <a:schemeClr val="accent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1187450" y="2276475"/>
            <a:ext cx="6840538" cy="2101850"/>
          </a:xfrm>
          <a:prstGeom prst="rect">
            <a:avLst/>
          </a:prstGeom>
          <a:solidFill>
            <a:srgbClr val="CCECFF">
              <a:alpha val="78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 i="1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讨论：</a:t>
            </a:r>
            <a:r>
              <a:rPr kumimoji="1" lang="zh-CN" altLang="en-US" sz="4400" b="1" i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中国</a:t>
            </a:r>
            <a:r>
              <a:rPr kumimoji="1" lang="zh-CN" altLang="en-US" sz="4400" b="1" i="1">
                <a:solidFill>
                  <a:srgbClr val="003300"/>
                </a:solidFill>
                <a:latin typeface="华文新魏" pitchFamily="2" charset="-122"/>
                <a:ea typeface="华文新魏" pitchFamily="2" charset="-122"/>
              </a:rPr>
              <a:t>为什么</a:t>
            </a:r>
            <a:r>
              <a:rPr kumimoji="1" lang="zh-CN" altLang="en-US" sz="4400" b="1" i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要加入</a:t>
            </a:r>
            <a:r>
              <a:rPr kumimoji="1" lang="en-US" altLang="zh-CN" sz="4400" b="1" i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WTO</a:t>
            </a:r>
            <a:r>
              <a:rPr kumimoji="1" lang="zh-CN" altLang="en-US" sz="4400" b="1" i="1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？</a:t>
            </a:r>
            <a:r>
              <a:rPr kumimoji="1" lang="zh-CN" altLang="en-US" sz="3600" b="1">
                <a:solidFill>
                  <a:srgbClr val="001B70"/>
                </a:solidFill>
                <a:latin typeface="华文彩云" pitchFamily="2" charset="-122"/>
                <a:ea typeface="华文彩云" pitchFamily="2" charset="-122"/>
              </a:rPr>
              <a:t>中国加入</a:t>
            </a:r>
            <a:r>
              <a:rPr kumimoji="1" lang="en-US" altLang="zh-CN" sz="3600" b="1">
                <a:solidFill>
                  <a:srgbClr val="001B70"/>
                </a:solidFill>
                <a:latin typeface="华文彩云" pitchFamily="2" charset="-122"/>
                <a:ea typeface="华文彩云" pitchFamily="2" charset="-122"/>
              </a:rPr>
              <a:t>WTO</a:t>
            </a:r>
            <a:r>
              <a:rPr kumimoji="1" lang="zh-CN" altLang="en-US" sz="3600" b="1">
                <a:solidFill>
                  <a:srgbClr val="001B70"/>
                </a:solidFill>
                <a:latin typeface="华文彩云" pitchFamily="2" charset="-122"/>
                <a:ea typeface="华文彩云" pitchFamily="2" charset="-122"/>
              </a:rPr>
              <a:t>会面临</a:t>
            </a:r>
            <a:r>
              <a:rPr kumimoji="1" lang="zh-CN" altLang="en-US" sz="4400" b="1">
                <a:solidFill>
                  <a:srgbClr val="001B7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彩云" pitchFamily="2" charset="-122"/>
                <a:ea typeface="华文彩云" pitchFamily="2" charset="-122"/>
              </a:rPr>
              <a:t>什么样</a:t>
            </a:r>
            <a:r>
              <a:rPr kumimoji="1" lang="zh-CN" altLang="en-US" sz="3600" b="1">
                <a:solidFill>
                  <a:srgbClr val="001B70"/>
                </a:solidFill>
                <a:latin typeface="华文彩云" pitchFamily="2" charset="-122"/>
                <a:ea typeface="华文彩云" pitchFamily="2" charset="-122"/>
              </a:rPr>
              <a:t>的机遇和挑战？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animBg="1"/>
      <p:bldP spid="208900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1261</Words>
  <Application>Microsoft Office PowerPoint</Application>
  <PresentationFormat>全屏显示(4:3)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Company>ITianKong.Com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孔秀红</dc:creator>
  <cp:lastModifiedBy>User</cp:lastModifiedBy>
  <cp:revision>113</cp:revision>
  <dcterms:created xsi:type="dcterms:W3CDTF">2016-11-08T01:22:41Z</dcterms:created>
  <dcterms:modified xsi:type="dcterms:W3CDTF">2019-05-28T08:07:32Z</dcterms:modified>
</cp:coreProperties>
</file>